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314" r:id="rId2"/>
    <p:sldId id="258" r:id="rId3"/>
    <p:sldId id="263" r:id="rId4"/>
    <p:sldId id="264" r:id="rId5"/>
    <p:sldId id="265" r:id="rId6"/>
    <p:sldId id="269" r:id="rId7"/>
    <p:sldId id="270" r:id="rId8"/>
    <p:sldId id="268" r:id="rId9"/>
    <p:sldId id="276" r:id="rId10"/>
    <p:sldId id="277" r:id="rId11"/>
    <p:sldId id="259" r:id="rId12"/>
    <p:sldId id="278" r:id="rId13"/>
    <p:sldId id="273" r:id="rId14"/>
    <p:sldId id="274" r:id="rId15"/>
    <p:sldId id="283" r:id="rId16"/>
    <p:sldId id="271" r:id="rId17"/>
    <p:sldId id="275" r:id="rId18"/>
    <p:sldId id="279" r:id="rId19"/>
    <p:sldId id="280" r:id="rId20"/>
    <p:sldId id="281" r:id="rId21"/>
    <p:sldId id="282" r:id="rId22"/>
    <p:sldId id="260" r:id="rId23"/>
    <p:sldId id="261" r:id="rId24"/>
    <p:sldId id="284" r:id="rId25"/>
    <p:sldId id="285" r:id="rId26"/>
    <p:sldId id="286" r:id="rId27"/>
    <p:sldId id="287" r:id="rId28"/>
    <p:sldId id="288" r:id="rId29"/>
    <p:sldId id="301" r:id="rId30"/>
    <p:sldId id="302" r:id="rId31"/>
    <p:sldId id="289" r:id="rId32"/>
    <p:sldId id="290" r:id="rId33"/>
    <p:sldId id="291" r:id="rId34"/>
    <p:sldId id="293" r:id="rId35"/>
    <p:sldId id="294" r:id="rId36"/>
    <p:sldId id="295" r:id="rId37"/>
    <p:sldId id="296" r:id="rId38"/>
    <p:sldId id="292" r:id="rId39"/>
    <p:sldId id="297" r:id="rId40"/>
    <p:sldId id="298" r:id="rId41"/>
    <p:sldId id="299" r:id="rId42"/>
    <p:sldId id="300" r:id="rId43"/>
    <p:sldId id="303" r:id="rId44"/>
    <p:sldId id="304" r:id="rId45"/>
    <p:sldId id="305" r:id="rId46"/>
    <p:sldId id="306" r:id="rId47"/>
    <p:sldId id="307" r:id="rId48"/>
    <p:sldId id="308" r:id="rId49"/>
    <p:sldId id="309" r:id="rId50"/>
    <p:sldId id="310" r:id="rId51"/>
    <p:sldId id="311" r:id="rId52"/>
    <p:sldId id="312" r:id="rId53"/>
    <p:sldId id="313" r:id="rId5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6FFFF"/>
    <a:srgbClr val="CC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horzBarState="maximized">
    <p:restoredLeft sz="9349" autoAdjust="0"/>
    <p:restoredTop sz="94660"/>
  </p:normalViewPr>
  <p:slideViewPr>
    <p:cSldViewPr snapToGrid="0">
      <p:cViewPr varScale="1">
        <p:scale>
          <a:sx n="112" d="100"/>
          <a:sy n="112" d="100"/>
        </p:scale>
        <p:origin x="1296"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diagrams/_rels/data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s>
</file>

<file path=ppt/diagrams/colors1.xml><?xml version="1.0" encoding="utf-8"?>
<dgm:colorsDef xmlns:dgm="http://schemas.openxmlformats.org/drawingml/2006/diagram" xmlns:a="http://schemas.openxmlformats.org/drawingml/2006/main" uniqueId="urn:microsoft.com/office/officeart/2018/5/colors/Iconchunking_coloredtext_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bg1"/>
    </dgm:fillClrLst>
    <dgm:linClrLst meth="repeat">
      <a:schemeClr val="lt2">
        <a:alpha val="0"/>
      </a:schemeClr>
    </dgm:linClrLst>
    <dgm:effectClrLst/>
    <dgm:txLinClrLst/>
    <dgm:txFillClrLst meth="repeat">
      <a:schemeClr val="dk1"/>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dgm:fillClrLst>
    <dgm:linClrLst meth="repeat">
      <a:schemeClr val="lt2">
        <a:alpha val="0"/>
      </a:schemeClr>
    </dgm:linClrLst>
    <dgm:effectClrLst/>
    <dgm:txLinClrLst/>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dk2">
        <a:alpha val="0"/>
      </a:schemeClr>
    </dgm:fillClrLst>
    <dgm:linClrLst meth="repeat">
      <a:schemeClr val="dk2">
        <a:alpha val="0"/>
      </a:schemeClr>
    </dgm:linClrLst>
    <dgm:effectClrLst/>
    <dgm:txLinClrLst/>
    <dgm:txFillClrLst meth="repeat">
      <a:schemeClr val="dk2"/>
    </dgm:txFillClrLst>
    <dgm:txEffectClrLst/>
  </dgm:styleLbl>
</dgm:colorsDef>
</file>

<file path=ppt/diagrams/data1.xml><?xml version="1.0" encoding="utf-8"?>
<dgm:dataModel xmlns:dgm="http://schemas.openxmlformats.org/drawingml/2006/diagram" xmlns:a="http://schemas.openxmlformats.org/drawingml/2006/main">
  <dgm:ptLst>
    <dgm:pt modelId="{04AB4E8F-7BE0-43D0-8D11-21AF24D4C5ED}" type="doc">
      <dgm:prSet loTypeId="urn:microsoft.com/office/officeart/2018/5/layout/IconLeafLabelList" loCatId="icon" qsTypeId="urn:microsoft.com/office/officeart/2005/8/quickstyle/simple1" qsCatId="simple" csTypeId="urn:microsoft.com/office/officeart/2018/5/colors/Iconchunking_coloredtext_accent0_3" csCatId="mainScheme" phldr="1"/>
      <dgm:spPr/>
      <dgm:t>
        <a:bodyPr/>
        <a:lstStyle/>
        <a:p>
          <a:endParaRPr lang="en-US"/>
        </a:p>
      </dgm:t>
    </dgm:pt>
    <dgm:pt modelId="{082CEA2E-3310-4D42-A4F8-A6D7DE29095C}">
      <dgm:prSet/>
      <dgm:spPr/>
      <dgm:t>
        <a:bodyPr/>
        <a:lstStyle/>
        <a:p>
          <a:pPr>
            <a:lnSpc>
              <a:spcPct val="100000"/>
            </a:lnSpc>
            <a:defRPr cap="all"/>
          </a:pPr>
          <a:r>
            <a:rPr lang="en-GB"/>
            <a:t>Gateway EUI </a:t>
          </a:r>
          <a:endParaRPr lang="en-US"/>
        </a:p>
      </dgm:t>
    </dgm:pt>
    <dgm:pt modelId="{C0C9B276-C39E-4FED-884F-3D0CD5D57F85}" type="parTrans" cxnId="{5EA5338B-0FD2-43F9-B910-C03602068111}">
      <dgm:prSet/>
      <dgm:spPr/>
      <dgm:t>
        <a:bodyPr/>
        <a:lstStyle/>
        <a:p>
          <a:endParaRPr lang="en-US"/>
        </a:p>
      </dgm:t>
    </dgm:pt>
    <dgm:pt modelId="{D42FF8BF-F05A-4651-8D47-64088F0DDB37}" type="sibTrans" cxnId="{5EA5338B-0FD2-43F9-B910-C03602068111}">
      <dgm:prSet/>
      <dgm:spPr/>
      <dgm:t>
        <a:bodyPr/>
        <a:lstStyle/>
        <a:p>
          <a:endParaRPr lang="en-US"/>
        </a:p>
      </dgm:t>
    </dgm:pt>
    <dgm:pt modelId="{6DEF72F1-6658-4103-BA06-B289B51ABFB8}">
      <dgm:prSet/>
      <dgm:spPr/>
      <dgm:t>
        <a:bodyPr/>
        <a:lstStyle/>
        <a:p>
          <a:pPr>
            <a:lnSpc>
              <a:spcPct val="100000"/>
            </a:lnSpc>
            <a:defRPr cap="all"/>
          </a:pPr>
          <a:r>
            <a:rPr lang="en-GB"/>
            <a:t>Name or ID (or both) </a:t>
          </a:r>
          <a:endParaRPr lang="en-US"/>
        </a:p>
      </dgm:t>
    </dgm:pt>
    <dgm:pt modelId="{00B667A9-59BC-4E46-BF5D-9753838FB866}" type="parTrans" cxnId="{5F7BA8D0-D69F-428A-B9AE-D133DED79DD2}">
      <dgm:prSet/>
      <dgm:spPr/>
      <dgm:t>
        <a:bodyPr/>
        <a:lstStyle/>
        <a:p>
          <a:endParaRPr lang="en-US"/>
        </a:p>
      </dgm:t>
    </dgm:pt>
    <dgm:pt modelId="{0E57447C-1CA9-41AB-9841-E2137E5C31A3}" type="sibTrans" cxnId="{5F7BA8D0-D69F-428A-B9AE-D133DED79DD2}">
      <dgm:prSet/>
      <dgm:spPr/>
      <dgm:t>
        <a:bodyPr/>
        <a:lstStyle/>
        <a:p>
          <a:endParaRPr lang="en-US"/>
        </a:p>
      </dgm:t>
    </dgm:pt>
    <dgm:pt modelId="{145B7E7C-3BC5-4A72-A411-47D143D12037}">
      <dgm:prSet/>
      <dgm:spPr/>
      <dgm:t>
        <a:bodyPr/>
        <a:lstStyle/>
        <a:p>
          <a:pPr>
            <a:lnSpc>
              <a:spcPct val="100000"/>
            </a:lnSpc>
            <a:defRPr cap="all"/>
          </a:pPr>
          <a:r>
            <a:rPr lang="en-GB"/>
            <a:t>Region (frequency plan)</a:t>
          </a:r>
          <a:endParaRPr lang="en-US"/>
        </a:p>
      </dgm:t>
    </dgm:pt>
    <dgm:pt modelId="{8123ED30-B1A9-4277-B032-C55D5F596126}" type="parTrans" cxnId="{7A7F642A-1F4D-4655-8C84-9B1DF9E51372}">
      <dgm:prSet/>
      <dgm:spPr/>
      <dgm:t>
        <a:bodyPr/>
        <a:lstStyle/>
        <a:p>
          <a:endParaRPr lang="en-US"/>
        </a:p>
      </dgm:t>
    </dgm:pt>
    <dgm:pt modelId="{CB89E04F-F403-40BC-B111-C5E9570AFC72}" type="sibTrans" cxnId="{7A7F642A-1F4D-4655-8C84-9B1DF9E51372}">
      <dgm:prSet/>
      <dgm:spPr/>
      <dgm:t>
        <a:bodyPr/>
        <a:lstStyle/>
        <a:p>
          <a:endParaRPr lang="en-US"/>
        </a:p>
      </dgm:t>
    </dgm:pt>
    <dgm:pt modelId="{6B7F6751-54B5-44A0-9CA4-BF40D15CB535}" type="pres">
      <dgm:prSet presAssocID="{04AB4E8F-7BE0-43D0-8D11-21AF24D4C5ED}" presName="root" presStyleCnt="0">
        <dgm:presLayoutVars>
          <dgm:dir/>
          <dgm:resizeHandles val="exact"/>
        </dgm:presLayoutVars>
      </dgm:prSet>
      <dgm:spPr/>
    </dgm:pt>
    <dgm:pt modelId="{B4EA4C2E-C14A-4895-BAA4-6E879AFE49CA}" type="pres">
      <dgm:prSet presAssocID="{082CEA2E-3310-4D42-A4F8-A6D7DE29095C}" presName="compNode" presStyleCnt="0"/>
      <dgm:spPr/>
    </dgm:pt>
    <dgm:pt modelId="{98BFD66E-683B-4A10-A080-127685775DA7}" type="pres">
      <dgm:prSet presAssocID="{082CEA2E-3310-4D42-A4F8-A6D7DE29095C}" presName="iconBgRect" presStyleLbl="bgShp" presStyleIdx="0" presStyleCnt="3"/>
      <dgm:spPr>
        <a:prstGeom prst="round2DiagRect">
          <a:avLst>
            <a:gd name="adj1" fmla="val 29727"/>
            <a:gd name="adj2" fmla="val 0"/>
          </a:avLst>
        </a:prstGeom>
      </dgm:spPr>
    </dgm:pt>
    <dgm:pt modelId="{25863192-32E7-498F-9326-34B3B2AEA720}" type="pres">
      <dgm:prSet presAssocID="{082CEA2E-3310-4D42-A4F8-A6D7DE29095C}"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mart Phone"/>
        </a:ext>
      </dgm:extLst>
    </dgm:pt>
    <dgm:pt modelId="{7BD2D817-0F99-4FB7-B2BC-E0AEDD34BE64}" type="pres">
      <dgm:prSet presAssocID="{082CEA2E-3310-4D42-A4F8-A6D7DE29095C}" presName="spaceRect" presStyleCnt="0"/>
      <dgm:spPr/>
    </dgm:pt>
    <dgm:pt modelId="{7A7CEF99-9E69-4958-A5ED-ACC0CF9D5E48}" type="pres">
      <dgm:prSet presAssocID="{082CEA2E-3310-4D42-A4F8-A6D7DE29095C}" presName="textRect" presStyleLbl="revTx" presStyleIdx="0" presStyleCnt="3">
        <dgm:presLayoutVars>
          <dgm:chMax val="1"/>
          <dgm:chPref val="1"/>
        </dgm:presLayoutVars>
      </dgm:prSet>
      <dgm:spPr/>
    </dgm:pt>
    <dgm:pt modelId="{606A1AA8-FA72-4333-9B3C-7AE1106C0080}" type="pres">
      <dgm:prSet presAssocID="{D42FF8BF-F05A-4651-8D47-64088F0DDB37}" presName="sibTrans" presStyleCnt="0"/>
      <dgm:spPr/>
    </dgm:pt>
    <dgm:pt modelId="{FDAFB6FB-A040-4267-B940-A6AEAAC98518}" type="pres">
      <dgm:prSet presAssocID="{6DEF72F1-6658-4103-BA06-B289B51ABFB8}" presName="compNode" presStyleCnt="0"/>
      <dgm:spPr/>
    </dgm:pt>
    <dgm:pt modelId="{2D5D9CC0-45E3-4CE5-B857-DD1FDD3CFB62}" type="pres">
      <dgm:prSet presAssocID="{6DEF72F1-6658-4103-BA06-B289B51ABFB8}" presName="iconBgRect" presStyleLbl="bgShp" presStyleIdx="1" presStyleCnt="3"/>
      <dgm:spPr>
        <a:prstGeom prst="round2DiagRect">
          <a:avLst>
            <a:gd name="adj1" fmla="val 29727"/>
            <a:gd name="adj2" fmla="val 0"/>
          </a:avLst>
        </a:prstGeom>
      </dgm:spPr>
    </dgm:pt>
    <dgm:pt modelId="{72A27833-C1FD-4F3E-A7D1-7B75621A55A6}" type="pres">
      <dgm:prSet presAssocID="{6DEF72F1-6658-4103-BA06-B289B51ABFB8}"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Employee Badge"/>
        </a:ext>
      </dgm:extLst>
    </dgm:pt>
    <dgm:pt modelId="{F8B016E9-43EB-43D0-AB33-FA529225F7B9}" type="pres">
      <dgm:prSet presAssocID="{6DEF72F1-6658-4103-BA06-B289B51ABFB8}" presName="spaceRect" presStyleCnt="0"/>
      <dgm:spPr/>
    </dgm:pt>
    <dgm:pt modelId="{FADBED4D-5FB8-4158-8701-55C74FA935DF}" type="pres">
      <dgm:prSet presAssocID="{6DEF72F1-6658-4103-BA06-B289B51ABFB8}" presName="textRect" presStyleLbl="revTx" presStyleIdx="1" presStyleCnt="3">
        <dgm:presLayoutVars>
          <dgm:chMax val="1"/>
          <dgm:chPref val="1"/>
        </dgm:presLayoutVars>
      </dgm:prSet>
      <dgm:spPr/>
    </dgm:pt>
    <dgm:pt modelId="{30321649-7F9D-4416-9C7E-3B791B15357D}" type="pres">
      <dgm:prSet presAssocID="{0E57447C-1CA9-41AB-9841-E2137E5C31A3}" presName="sibTrans" presStyleCnt="0"/>
      <dgm:spPr/>
    </dgm:pt>
    <dgm:pt modelId="{1A0E4458-BB9B-48FA-BFEC-F2934F9F444D}" type="pres">
      <dgm:prSet presAssocID="{145B7E7C-3BC5-4A72-A411-47D143D12037}" presName="compNode" presStyleCnt="0"/>
      <dgm:spPr/>
    </dgm:pt>
    <dgm:pt modelId="{1EFB5DF1-7286-4C3C-B2A1-17CC5F5CC072}" type="pres">
      <dgm:prSet presAssocID="{145B7E7C-3BC5-4A72-A411-47D143D12037}" presName="iconBgRect" presStyleLbl="bgShp" presStyleIdx="2" presStyleCnt="3"/>
      <dgm:spPr>
        <a:prstGeom prst="round2DiagRect">
          <a:avLst>
            <a:gd name="adj1" fmla="val 29727"/>
            <a:gd name="adj2" fmla="val 0"/>
          </a:avLst>
        </a:prstGeom>
      </dgm:spPr>
    </dgm:pt>
    <dgm:pt modelId="{937E1521-E43D-406D-BEBA-A58ECFC06E16}" type="pres">
      <dgm:prSet presAssocID="{145B7E7C-3BC5-4A72-A411-47D143D12037}"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Flag"/>
        </a:ext>
      </dgm:extLst>
    </dgm:pt>
    <dgm:pt modelId="{3B74D5DA-A707-4EF4-A39F-091B915569D6}" type="pres">
      <dgm:prSet presAssocID="{145B7E7C-3BC5-4A72-A411-47D143D12037}" presName="spaceRect" presStyleCnt="0"/>
      <dgm:spPr/>
    </dgm:pt>
    <dgm:pt modelId="{6FAD06FF-D831-448B-A594-3E56F0A17451}" type="pres">
      <dgm:prSet presAssocID="{145B7E7C-3BC5-4A72-A411-47D143D12037}" presName="textRect" presStyleLbl="revTx" presStyleIdx="2" presStyleCnt="3">
        <dgm:presLayoutVars>
          <dgm:chMax val="1"/>
          <dgm:chPref val="1"/>
        </dgm:presLayoutVars>
      </dgm:prSet>
      <dgm:spPr/>
    </dgm:pt>
  </dgm:ptLst>
  <dgm:cxnLst>
    <dgm:cxn modelId="{46541C28-75C7-4381-A47B-E8E8A3D50A84}" type="presOf" srcId="{145B7E7C-3BC5-4A72-A411-47D143D12037}" destId="{6FAD06FF-D831-448B-A594-3E56F0A17451}" srcOrd="0" destOrd="0" presId="urn:microsoft.com/office/officeart/2018/5/layout/IconLeafLabelList"/>
    <dgm:cxn modelId="{7A7F642A-1F4D-4655-8C84-9B1DF9E51372}" srcId="{04AB4E8F-7BE0-43D0-8D11-21AF24D4C5ED}" destId="{145B7E7C-3BC5-4A72-A411-47D143D12037}" srcOrd="2" destOrd="0" parTransId="{8123ED30-B1A9-4277-B032-C55D5F596126}" sibTransId="{CB89E04F-F403-40BC-B111-C5E9570AFC72}"/>
    <dgm:cxn modelId="{5EA5338B-0FD2-43F9-B910-C03602068111}" srcId="{04AB4E8F-7BE0-43D0-8D11-21AF24D4C5ED}" destId="{082CEA2E-3310-4D42-A4F8-A6D7DE29095C}" srcOrd="0" destOrd="0" parTransId="{C0C9B276-C39E-4FED-884F-3D0CD5D57F85}" sibTransId="{D42FF8BF-F05A-4651-8D47-64088F0DDB37}"/>
    <dgm:cxn modelId="{ED4533CC-5FEF-4D8C-B84D-2FE2BFAD5B3E}" type="presOf" srcId="{6DEF72F1-6658-4103-BA06-B289B51ABFB8}" destId="{FADBED4D-5FB8-4158-8701-55C74FA935DF}" srcOrd="0" destOrd="0" presId="urn:microsoft.com/office/officeart/2018/5/layout/IconLeafLabelList"/>
    <dgm:cxn modelId="{5F7BA8D0-D69F-428A-B9AE-D133DED79DD2}" srcId="{04AB4E8F-7BE0-43D0-8D11-21AF24D4C5ED}" destId="{6DEF72F1-6658-4103-BA06-B289B51ABFB8}" srcOrd="1" destOrd="0" parTransId="{00B667A9-59BC-4E46-BF5D-9753838FB866}" sibTransId="{0E57447C-1CA9-41AB-9841-E2137E5C31A3}"/>
    <dgm:cxn modelId="{B1E8D8DB-86DC-471E-9A9D-EA88C1193BE0}" type="presOf" srcId="{04AB4E8F-7BE0-43D0-8D11-21AF24D4C5ED}" destId="{6B7F6751-54B5-44A0-9CA4-BF40D15CB535}" srcOrd="0" destOrd="0" presId="urn:microsoft.com/office/officeart/2018/5/layout/IconLeafLabelList"/>
    <dgm:cxn modelId="{396730DD-F122-4C0B-A4CE-FA0FD1BB57DB}" type="presOf" srcId="{082CEA2E-3310-4D42-A4F8-A6D7DE29095C}" destId="{7A7CEF99-9E69-4958-A5ED-ACC0CF9D5E48}" srcOrd="0" destOrd="0" presId="urn:microsoft.com/office/officeart/2018/5/layout/IconLeafLabelList"/>
    <dgm:cxn modelId="{3D38AF85-E93C-4F65-8F73-4888D1CE1CC1}" type="presParOf" srcId="{6B7F6751-54B5-44A0-9CA4-BF40D15CB535}" destId="{B4EA4C2E-C14A-4895-BAA4-6E879AFE49CA}" srcOrd="0" destOrd="0" presId="urn:microsoft.com/office/officeart/2018/5/layout/IconLeafLabelList"/>
    <dgm:cxn modelId="{28F59D12-F9A3-4AE6-9BB9-E584F36CC82F}" type="presParOf" srcId="{B4EA4C2E-C14A-4895-BAA4-6E879AFE49CA}" destId="{98BFD66E-683B-4A10-A080-127685775DA7}" srcOrd="0" destOrd="0" presId="urn:microsoft.com/office/officeart/2018/5/layout/IconLeafLabelList"/>
    <dgm:cxn modelId="{DF169864-4A3D-4E33-A400-5128E5A476A8}" type="presParOf" srcId="{B4EA4C2E-C14A-4895-BAA4-6E879AFE49CA}" destId="{25863192-32E7-498F-9326-34B3B2AEA720}" srcOrd="1" destOrd="0" presId="urn:microsoft.com/office/officeart/2018/5/layout/IconLeafLabelList"/>
    <dgm:cxn modelId="{FD2DCA3F-0C6E-4846-A980-50C0AD94957D}" type="presParOf" srcId="{B4EA4C2E-C14A-4895-BAA4-6E879AFE49CA}" destId="{7BD2D817-0F99-4FB7-B2BC-E0AEDD34BE64}" srcOrd="2" destOrd="0" presId="urn:microsoft.com/office/officeart/2018/5/layout/IconLeafLabelList"/>
    <dgm:cxn modelId="{4E0E2B08-15D5-4226-89F9-227D9168E790}" type="presParOf" srcId="{B4EA4C2E-C14A-4895-BAA4-6E879AFE49CA}" destId="{7A7CEF99-9E69-4958-A5ED-ACC0CF9D5E48}" srcOrd="3" destOrd="0" presId="urn:microsoft.com/office/officeart/2018/5/layout/IconLeafLabelList"/>
    <dgm:cxn modelId="{430D2319-FA7D-474B-B322-845639D29EF9}" type="presParOf" srcId="{6B7F6751-54B5-44A0-9CA4-BF40D15CB535}" destId="{606A1AA8-FA72-4333-9B3C-7AE1106C0080}" srcOrd="1" destOrd="0" presId="urn:microsoft.com/office/officeart/2018/5/layout/IconLeafLabelList"/>
    <dgm:cxn modelId="{D3107165-3573-49C0-A216-D0B1C29A0BEC}" type="presParOf" srcId="{6B7F6751-54B5-44A0-9CA4-BF40D15CB535}" destId="{FDAFB6FB-A040-4267-B940-A6AEAAC98518}" srcOrd="2" destOrd="0" presId="urn:microsoft.com/office/officeart/2018/5/layout/IconLeafLabelList"/>
    <dgm:cxn modelId="{99D8ED46-4403-4564-B665-57C403919149}" type="presParOf" srcId="{FDAFB6FB-A040-4267-B940-A6AEAAC98518}" destId="{2D5D9CC0-45E3-4CE5-B857-DD1FDD3CFB62}" srcOrd="0" destOrd="0" presId="urn:microsoft.com/office/officeart/2018/5/layout/IconLeafLabelList"/>
    <dgm:cxn modelId="{A7C3C445-AAE0-4F86-A5AE-2890B25AC167}" type="presParOf" srcId="{FDAFB6FB-A040-4267-B940-A6AEAAC98518}" destId="{72A27833-C1FD-4F3E-A7D1-7B75621A55A6}" srcOrd="1" destOrd="0" presId="urn:microsoft.com/office/officeart/2018/5/layout/IconLeafLabelList"/>
    <dgm:cxn modelId="{83C8ADB6-4CF6-4589-9AE6-B6726AF262FC}" type="presParOf" srcId="{FDAFB6FB-A040-4267-B940-A6AEAAC98518}" destId="{F8B016E9-43EB-43D0-AB33-FA529225F7B9}" srcOrd="2" destOrd="0" presId="urn:microsoft.com/office/officeart/2018/5/layout/IconLeafLabelList"/>
    <dgm:cxn modelId="{8EE113D4-2938-4959-B70E-223A883CFFE4}" type="presParOf" srcId="{FDAFB6FB-A040-4267-B940-A6AEAAC98518}" destId="{FADBED4D-5FB8-4158-8701-55C74FA935DF}" srcOrd="3" destOrd="0" presId="urn:microsoft.com/office/officeart/2018/5/layout/IconLeafLabelList"/>
    <dgm:cxn modelId="{1FCE9C69-82A8-4962-B744-BD9684B4099F}" type="presParOf" srcId="{6B7F6751-54B5-44A0-9CA4-BF40D15CB535}" destId="{30321649-7F9D-4416-9C7E-3B791B15357D}" srcOrd="3" destOrd="0" presId="urn:microsoft.com/office/officeart/2018/5/layout/IconLeafLabelList"/>
    <dgm:cxn modelId="{30D8A78F-C855-410C-BF71-12F6421FE66B}" type="presParOf" srcId="{6B7F6751-54B5-44A0-9CA4-BF40D15CB535}" destId="{1A0E4458-BB9B-48FA-BFEC-F2934F9F444D}" srcOrd="4" destOrd="0" presId="urn:microsoft.com/office/officeart/2018/5/layout/IconLeafLabelList"/>
    <dgm:cxn modelId="{AE9500B1-BAF8-4816-865A-29E02DCC711F}" type="presParOf" srcId="{1A0E4458-BB9B-48FA-BFEC-F2934F9F444D}" destId="{1EFB5DF1-7286-4C3C-B2A1-17CC5F5CC072}" srcOrd="0" destOrd="0" presId="urn:microsoft.com/office/officeart/2018/5/layout/IconLeafLabelList"/>
    <dgm:cxn modelId="{9DFBBACA-FF13-4643-999F-C2AED5901FC4}" type="presParOf" srcId="{1A0E4458-BB9B-48FA-BFEC-F2934F9F444D}" destId="{937E1521-E43D-406D-BEBA-A58ECFC06E16}" srcOrd="1" destOrd="0" presId="urn:microsoft.com/office/officeart/2018/5/layout/IconLeafLabelList"/>
    <dgm:cxn modelId="{11D36BB4-5C57-437F-BAA4-2E3645A8D0A1}" type="presParOf" srcId="{1A0E4458-BB9B-48FA-BFEC-F2934F9F444D}" destId="{3B74D5DA-A707-4EF4-A39F-091B915569D6}" srcOrd="2" destOrd="0" presId="urn:microsoft.com/office/officeart/2018/5/layout/IconLeafLabelList"/>
    <dgm:cxn modelId="{910E35FF-A1E2-4C0B-8133-C780E045E618}" type="presParOf" srcId="{1A0E4458-BB9B-48FA-BFEC-F2934F9F444D}" destId="{6FAD06FF-D831-448B-A594-3E56F0A17451}" srcOrd="3" destOrd="0" presId="urn:microsoft.com/office/officeart/2018/5/layout/IconLeaf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BFD66E-683B-4A10-A080-127685775DA7}">
      <dsp:nvSpPr>
        <dsp:cNvPr id="0" name=""/>
        <dsp:cNvSpPr/>
      </dsp:nvSpPr>
      <dsp:spPr>
        <a:xfrm>
          <a:off x="603088" y="865"/>
          <a:ext cx="766669" cy="766669"/>
        </a:xfrm>
        <a:prstGeom prst="round2DiagRect">
          <a:avLst>
            <a:gd name="adj1" fmla="val 29727"/>
            <a:gd name="adj2" fmla="val 0"/>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5863192-32E7-498F-9326-34B3B2AEA720}">
      <dsp:nvSpPr>
        <dsp:cNvPr id="0" name=""/>
        <dsp:cNvSpPr/>
      </dsp:nvSpPr>
      <dsp:spPr>
        <a:xfrm>
          <a:off x="766476" y="164254"/>
          <a:ext cx="439892" cy="43989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A7CEF99-9E69-4958-A5ED-ACC0CF9D5E48}">
      <dsp:nvSpPr>
        <dsp:cNvPr id="0" name=""/>
        <dsp:cNvSpPr/>
      </dsp:nvSpPr>
      <dsp:spPr>
        <a:xfrm>
          <a:off x="358005" y="1006334"/>
          <a:ext cx="1256835" cy="5027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defRPr cap="all"/>
          </a:pPr>
          <a:r>
            <a:rPr lang="en-GB" sz="1200" kern="1200"/>
            <a:t>Gateway EUI </a:t>
          </a:r>
          <a:endParaRPr lang="en-US" sz="1200" kern="1200"/>
        </a:p>
      </dsp:txBody>
      <dsp:txXfrm>
        <a:off x="358005" y="1006334"/>
        <a:ext cx="1256835" cy="502734"/>
      </dsp:txXfrm>
    </dsp:sp>
    <dsp:sp modelId="{2D5D9CC0-45E3-4CE5-B857-DD1FDD3CFB62}">
      <dsp:nvSpPr>
        <dsp:cNvPr id="0" name=""/>
        <dsp:cNvSpPr/>
      </dsp:nvSpPr>
      <dsp:spPr>
        <a:xfrm>
          <a:off x="2079870" y="865"/>
          <a:ext cx="766669" cy="766669"/>
        </a:xfrm>
        <a:prstGeom prst="round2DiagRect">
          <a:avLst>
            <a:gd name="adj1" fmla="val 29727"/>
            <a:gd name="adj2" fmla="val 0"/>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2A27833-C1FD-4F3E-A7D1-7B75621A55A6}">
      <dsp:nvSpPr>
        <dsp:cNvPr id="0" name=""/>
        <dsp:cNvSpPr/>
      </dsp:nvSpPr>
      <dsp:spPr>
        <a:xfrm>
          <a:off x="2243259" y="164254"/>
          <a:ext cx="439892" cy="43989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ADBED4D-5FB8-4158-8701-55C74FA935DF}">
      <dsp:nvSpPr>
        <dsp:cNvPr id="0" name=""/>
        <dsp:cNvSpPr/>
      </dsp:nvSpPr>
      <dsp:spPr>
        <a:xfrm>
          <a:off x="1834787" y="1006334"/>
          <a:ext cx="1256835" cy="5027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defRPr cap="all"/>
          </a:pPr>
          <a:r>
            <a:rPr lang="en-GB" sz="1200" kern="1200"/>
            <a:t>Name or ID (or both) </a:t>
          </a:r>
          <a:endParaRPr lang="en-US" sz="1200" kern="1200"/>
        </a:p>
      </dsp:txBody>
      <dsp:txXfrm>
        <a:off x="1834787" y="1006334"/>
        <a:ext cx="1256835" cy="502734"/>
      </dsp:txXfrm>
    </dsp:sp>
    <dsp:sp modelId="{1EFB5DF1-7286-4C3C-B2A1-17CC5F5CC072}">
      <dsp:nvSpPr>
        <dsp:cNvPr id="0" name=""/>
        <dsp:cNvSpPr/>
      </dsp:nvSpPr>
      <dsp:spPr>
        <a:xfrm>
          <a:off x="3556652" y="865"/>
          <a:ext cx="766669" cy="766669"/>
        </a:xfrm>
        <a:prstGeom prst="round2DiagRect">
          <a:avLst>
            <a:gd name="adj1" fmla="val 29727"/>
            <a:gd name="adj2" fmla="val 0"/>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37E1521-E43D-406D-BEBA-A58ECFC06E16}">
      <dsp:nvSpPr>
        <dsp:cNvPr id="0" name=""/>
        <dsp:cNvSpPr/>
      </dsp:nvSpPr>
      <dsp:spPr>
        <a:xfrm>
          <a:off x="3720041" y="164254"/>
          <a:ext cx="439892" cy="43989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FAD06FF-D831-448B-A594-3E56F0A17451}">
      <dsp:nvSpPr>
        <dsp:cNvPr id="0" name=""/>
        <dsp:cNvSpPr/>
      </dsp:nvSpPr>
      <dsp:spPr>
        <a:xfrm>
          <a:off x="3311569" y="1006334"/>
          <a:ext cx="1256835" cy="5027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defRPr cap="all"/>
          </a:pPr>
          <a:r>
            <a:rPr lang="en-GB" sz="1200" kern="1200"/>
            <a:t>Region (frequency plan)</a:t>
          </a:r>
          <a:endParaRPr lang="en-US" sz="1200" kern="1200"/>
        </a:p>
      </dsp:txBody>
      <dsp:txXfrm>
        <a:off x="3311569" y="1006334"/>
        <a:ext cx="1256835" cy="502734"/>
      </dsp:txXfrm>
    </dsp:sp>
  </dsp:spTree>
</dsp:drawing>
</file>

<file path=ppt/diagrams/layout1.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861414-E157-8E52-1314-2D3F724273E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ZA"/>
          </a:p>
        </p:txBody>
      </p:sp>
      <p:sp>
        <p:nvSpPr>
          <p:cNvPr id="3" name="Subtitle 2">
            <a:extLst>
              <a:ext uri="{FF2B5EF4-FFF2-40B4-BE49-F238E27FC236}">
                <a16:creationId xmlns:a16="http://schemas.microsoft.com/office/drawing/2014/main" id="{18A0FFC6-90B8-82F9-CAB0-2D545176FB3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ZA"/>
          </a:p>
        </p:txBody>
      </p:sp>
      <p:sp>
        <p:nvSpPr>
          <p:cNvPr id="4" name="Date Placeholder 3">
            <a:extLst>
              <a:ext uri="{FF2B5EF4-FFF2-40B4-BE49-F238E27FC236}">
                <a16:creationId xmlns:a16="http://schemas.microsoft.com/office/drawing/2014/main" id="{A038D136-7D41-946D-0A0C-251B89512338}"/>
              </a:ext>
            </a:extLst>
          </p:cNvPr>
          <p:cNvSpPr>
            <a:spLocks noGrp="1"/>
          </p:cNvSpPr>
          <p:nvPr>
            <p:ph type="dt" sz="half" idx="10"/>
          </p:nvPr>
        </p:nvSpPr>
        <p:spPr/>
        <p:txBody>
          <a:bodyPr/>
          <a:lstStyle/>
          <a:p>
            <a:fld id="{CD5BC0D4-4753-41FA-9E07-12A83BB8C888}" type="datetimeFigureOut">
              <a:rPr lang="en-ZA" smtClean="0"/>
              <a:t>2024/03/01</a:t>
            </a:fld>
            <a:endParaRPr lang="en-ZA"/>
          </a:p>
        </p:txBody>
      </p:sp>
      <p:sp>
        <p:nvSpPr>
          <p:cNvPr id="5" name="Footer Placeholder 4">
            <a:extLst>
              <a:ext uri="{FF2B5EF4-FFF2-40B4-BE49-F238E27FC236}">
                <a16:creationId xmlns:a16="http://schemas.microsoft.com/office/drawing/2014/main" id="{7745A52E-ABD6-DF39-7248-39F986D7AEC7}"/>
              </a:ext>
            </a:extLst>
          </p:cNvPr>
          <p:cNvSpPr>
            <a:spLocks noGrp="1"/>
          </p:cNvSpPr>
          <p:nvPr>
            <p:ph type="ftr" sz="quarter" idx="11"/>
          </p:nvPr>
        </p:nvSpPr>
        <p:spPr/>
        <p:txBody>
          <a:bodyPr/>
          <a:lstStyle/>
          <a:p>
            <a:endParaRPr lang="en-ZA"/>
          </a:p>
        </p:txBody>
      </p:sp>
      <p:sp>
        <p:nvSpPr>
          <p:cNvPr id="6" name="Slide Number Placeholder 5">
            <a:extLst>
              <a:ext uri="{FF2B5EF4-FFF2-40B4-BE49-F238E27FC236}">
                <a16:creationId xmlns:a16="http://schemas.microsoft.com/office/drawing/2014/main" id="{9FFE9506-A426-6BDF-FDFD-2A1A541931AF}"/>
              </a:ext>
            </a:extLst>
          </p:cNvPr>
          <p:cNvSpPr>
            <a:spLocks noGrp="1"/>
          </p:cNvSpPr>
          <p:nvPr>
            <p:ph type="sldNum" sz="quarter" idx="12"/>
          </p:nvPr>
        </p:nvSpPr>
        <p:spPr/>
        <p:txBody>
          <a:bodyPr/>
          <a:lstStyle/>
          <a:p>
            <a:fld id="{25252FAF-FD3C-4CB6-9532-3344446BAADD}" type="slidenum">
              <a:rPr lang="en-ZA" smtClean="0"/>
              <a:t>‹#›</a:t>
            </a:fld>
            <a:endParaRPr lang="en-ZA"/>
          </a:p>
        </p:txBody>
      </p:sp>
    </p:spTree>
    <p:extLst>
      <p:ext uri="{BB962C8B-B14F-4D97-AF65-F5344CB8AC3E}">
        <p14:creationId xmlns:p14="http://schemas.microsoft.com/office/powerpoint/2010/main" val="38589741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875D2A-F025-8DC0-2F06-F1604C200832}"/>
              </a:ext>
            </a:extLst>
          </p:cNvPr>
          <p:cNvSpPr>
            <a:spLocks noGrp="1"/>
          </p:cNvSpPr>
          <p:nvPr>
            <p:ph type="title"/>
          </p:nvPr>
        </p:nvSpPr>
        <p:spPr/>
        <p:txBody>
          <a:bodyPr/>
          <a:lstStyle/>
          <a:p>
            <a:r>
              <a:rPr lang="en-US"/>
              <a:t>Click to edit Master title style</a:t>
            </a:r>
            <a:endParaRPr lang="en-ZA"/>
          </a:p>
        </p:txBody>
      </p:sp>
      <p:sp>
        <p:nvSpPr>
          <p:cNvPr id="3" name="Vertical Text Placeholder 2">
            <a:extLst>
              <a:ext uri="{FF2B5EF4-FFF2-40B4-BE49-F238E27FC236}">
                <a16:creationId xmlns:a16="http://schemas.microsoft.com/office/drawing/2014/main" id="{57650F34-D8C8-E500-88D3-054878D9620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Date Placeholder 3">
            <a:extLst>
              <a:ext uri="{FF2B5EF4-FFF2-40B4-BE49-F238E27FC236}">
                <a16:creationId xmlns:a16="http://schemas.microsoft.com/office/drawing/2014/main" id="{7E089622-27A4-E65D-2612-93DDFABB857E}"/>
              </a:ext>
            </a:extLst>
          </p:cNvPr>
          <p:cNvSpPr>
            <a:spLocks noGrp="1"/>
          </p:cNvSpPr>
          <p:nvPr>
            <p:ph type="dt" sz="half" idx="10"/>
          </p:nvPr>
        </p:nvSpPr>
        <p:spPr/>
        <p:txBody>
          <a:bodyPr/>
          <a:lstStyle/>
          <a:p>
            <a:fld id="{CD5BC0D4-4753-41FA-9E07-12A83BB8C888}" type="datetimeFigureOut">
              <a:rPr lang="en-ZA" smtClean="0"/>
              <a:t>2024/03/01</a:t>
            </a:fld>
            <a:endParaRPr lang="en-ZA"/>
          </a:p>
        </p:txBody>
      </p:sp>
      <p:sp>
        <p:nvSpPr>
          <p:cNvPr id="5" name="Footer Placeholder 4">
            <a:extLst>
              <a:ext uri="{FF2B5EF4-FFF2-40B4-BE49-F238E27FC236}">
                <a16:creationId xmlns:a16="http://schemas.microsoft.com/office/drawing/2014/main" id="{D7B87B4B-536A-8297-80B8-D13F7B82C9E8}"/>
              </a:ext>
            </a:extLst>
          </p:cNvPr>
          <p:cNvSpPr>
            <a:spLocks noGrp="1"/>
          </p:cNvSpPr>
          <p:nvPr>
            <p:ph type="ftr" sz="quarter" idx="11"/>
          </p:nvPr>
        </p:nvSpPr>
        <p:spPr/>
        <p:txBody>
          <a:bodyPr/>
          <a:lstStyle/>
          <a:p>
            <a:endParaRPr lang="en-ZA"/>
          </a:p>
        </p:txBody>
      </p:sp>
      <p:sp>
        <p:nvSpPr>
          <p:cNvPr id="6" name="Slide Number Placeholder 5">
            <a:extLst>
              <a:ext uri="{FF2B5EF4-FFF2-40B4-BE49-F238E27FC236}">
                <a16:creationId xmlns:a16="http://schemas.microsoft.com/office/drawing/2014/main" id="{38DB354E-BDE1-E277-973B-0E0A5D9C2997}"/>
              </a:ext>
            </a:extLst>
          </p:cNvPr>
          <p:cNvSpPr>
            <a:spLocks noGrp="1"/>
          </p:cNvSpPr>
          <p:nvPr>
            <p:ph type="sldNum" sz="quarter" idx="12"/>
          </p:nvPr>
        </p:nvSpPr>
        <p:spPr/>
        <p:txBody>
          <a:bodyPr/>
          <a:lstStyle/>
          <a:p>
            <a:fld id="{25252FAF-FD3C-4CB6-9532-3344446BAADD}" type="slidenum">
              <a:rPr lang="en-ZA" smtClean="0"/>
              <a:t>‹#›</a:t>
            </a:fld>
            <a:endParaRPr lang="en-ZA"/>
          </a:p>
        </p:txBody>
      </p:sp>
    </p:spTree>
    <p:extLst>
      <p:ext uri="{BB962C8B-B14F-4D97-AF65-F5344CB8AC3E}">
        <p14:creationId xmlns:p14="http://schemas.microsoft.com/office/powerpoint/2010/main" val="28901304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52279C0-9A82-D59E-54B8-3D4D818E299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ZA"/>
          </a:p>
        </p:txBody>
      </p:sp>
      <p:sp>
        <p:nvSpPr>
          <p:cNvPr id="3" name="Vertical Text Placeholder 2">
            <a:extLst>
              <a:ext uri="{FF2B5EF4-FFF2-40B4-BE49-F238E27FC236}">
                <a16:creationId xmlns:a16="http://schemas.microsoft.com/office/drawing/2014/main" id="{9BE5A7B9-5346-0969-50B0-23FCC7D74DA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Date Placeholder 3">
            <a:extLst>
              <a:ext uri="{FF2B5EF4-FFF2-40B4-BE49-F238E27FC236}">
                <a16:creationId xmlns:a16="http://schemas.microsoft.com/office/drawing/2014/main" id="{C26EBC25-6686-EABF-7206-47BDDEC4D663}"/>
              </a:ext>
            </a:extLst>
          </p:cNvPr>
          <p:cNvSpPr>
            <a:spLocks noGrp="1"/>
          </p:cNvSpPr>
          <p:nvPr>
            <p:ph type="dt" sz="half" idx="10"/>
          </p:nvPr>
        </p:nvSpPr>
        <p:spPr/>
        <p:txBody>
          <a:bodyPr/>
          <a:lstStyle/>
          <a:p>
            <a:fld id="{CD5BC0D4-4753-41FA-9E07-12A83BB8C888}" type="datetimeFigureOut">
              <a:rPr lang="en-ZA" smtClean="0"/>
              <a:t>2024/03/01</a:t>
            </a:fld>
            <a:endParaRPr lang="en-ZA"/>
          </a:p>
        </p:txBody>
      </p:sp>
      <p:sp>
        <p:nvSpPr>
          <p:cNvPr id="5" name="Footer Placeholder 4">
            <a:extLst>
              <a:ext uri="{FF2B5EF4-FFF2-40B4-BE49-F238E27FC236}">
                <a16:creationId xmlns:a16="http://schemas.microsoft.com/office/drawing/2014/main" id="{B6706FC3-DFBB-281B-CF7F-535F6CB92D19}"/>
              </a:ext>
            </a:extLst>
          </p:cNvPr>
          <p:cNvSpPr>
            <a:spLocks noGrp="1"/>
          </p:cNvSpPr>
          <p:nvPr>
            <p:ph type="ftr" sz="quarter" idx="11"/>
          </p:nvPr>
        </p:nvSpPr>
        <p:spPr/>
        <p:txBody>
          <a:bodyPr/>
          <a:lstStyle/>
          <a:p>
            <a:endParaRPr lang="en-ZA"/>
          </a:p>
        </p:txBody>
      </p:sp>
      <p:sp>
        <p:nvSpPr>
          <p:cNvPr id="6" name="Slide Number Placeholder 5">
            <a:extLst>
              <a:ext uri="{FF2B5EF4-FFF2-40B4-BE49-F238E27FC236}">
                <a16:creationId xmlns:a16="http://schemas.microsoft.com/office/drawing/2014/main" id="{B9D72935-F8F4-DFEE-DB1F-CF036BCA0349}"/>
              </a:ext>
            </a:extLst>
          </p:cNvPr>
          <p:cNvSpPr>
            <a:spLocks noGrp="1"/>
          </p:cNvSpPr>
          <p:nvPr>
            <p:ph type="sldNum" sz="quarter" idx="12"/>
          </p:nvPr>
        </p:nvSpPr>
        <p:spPr/>
        <p:txBody>
          <a:bodyPr/>
          <a:lstStyle/>
          <a:p>
            <a:fld id="{25252FAF-FD3C-4CB6-9532-3344446BAADD}" type="slidenum">
              <a:rPr lang="en-ZA" smtClean="0"/>
              <a:t>‹#›</a:t>
            </a:fld>
            <a:endParaRPr lang="en-ZA"/>
          </a:p>
        </p:txBody>
      </p:sp>
    </p:spTree>
    <p:extLst>
      <p:ext uri="{BB962C8B-B14F-4D97-AF65-F5344CB8AC3E}">
        <p14:creationId xmlns:p14="http://schemas.microsoft.com/office/powerpoint/2010/main" val="25222278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FBB7F-2401-2B84-577F-E54980760977}"/>
              </a:ext>
            </a:extLst>
          </p:cNvPr>
          <p:cNvSpPr>
            <a:spLocks noGrp="1"/>
          </p:cNvSpPr>
          <p:nvPr>
            <p:ph type="title"/>
          </p:nvPr>
        </p:nvSpPr>
        <p:spPr/>
        <p:txBody>
          <a:bodyPr/>
          <a:lstStyle/>
          <a:p>
            <a:r>
              <a:rPr lang="en-US"/>
              <a:t>Click to edit Master title style</a:t>
            </a:r>
            <a:endParaRPr lang="en-ZA"/>
          </a:p>
        </p:txBody>
      </p:sp>
      <p:sp>
        <p:nvSpPr>
          <p:cNvPr id="3" name="Content Placeholder 2">
            <a:extLst>
              <a:ext uri="{FF2B5EF4-FFF2-40B4-BE49-F238E27FC236}">
                <a16:creationId xmlns:a16="http://schemas.microsoft.com/office/drawing/2014/main" id="{21CCB286-2B97-C477-A61E-943087AA258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Date Placeholder 3">
            <a:extLst>
              <a:ext uri="{FF2B5EF4-FFF2-40B4-BE49-F238E27FC236}">
                <a16:creationId xmlns:a16="http://schemas.microsoft.com/office/drawing/2014/main" id="{C796F599-8FA7-F102-452C-E3180DB6EAE1}"/>
              </a:ext>
            </a:extLst>
          </p:cNvPr>
          <p:cNvSpPr>
            <a:spLocks noGrp="1"/>
          </p:cNvSpPr>
          <p:nvPr>
            <p:ph type="dt" sz="half" idx="10"/>
          </p:nvPr>
        </p:nvSpPr>
        <p:spPr/>
        <p:txBody>
          <a:bodyPr/>
          <a:lstStyle/>
          <a:p>
            <a:fld id="{CD5BC0D4-4753-41FA-9E07-12A83BB8C888}" type="datetimeFigureOut">
              <a:rPr lang="en-ZA" smtClean="0"/>
              <a:t>2024/03/01</a:t>
            </a:fld>
            <a:endParaRPr lang="en-ZA"/>
          </a:p>
        </p:txBody>
      </p:sp>
      <p:sp>
        <p:nvSpPr>
          <p:cNvPr id="5" name="Footer Placeholder 4">
            <a:extLst>
              <a:ext uri="{FF2B5EF4-FFF2-40B4-BE49-F238E27FC236}">
                <a16:creationId xmlns:a16="http://schemas.microsoft.com/office/drawing/2014/main" id="{3BF9FAA6-EAC1-5C44-4B66-30129F09893E}"/>
              </a:ext>
            </a:extLst>
          </p:cNvPr>
          <p:cNvSpPr>
            <a:spLocks noGrp="1"/>
          </p:cNvSpPr>
          <p:nvPr>
            <p:ph type="ftr" sz="quarter" idx="11"/>
          </p:nvPr>
        </p:nvSpPr>
        <p:spPr/>
        <p:txBody>
          <a:bodyPr/>
          <a:lstStyle/>
          <a:p>
            <a:endParaRPr lang="en-ZA"/>
          </a:p>
        </p:txBody>
      </p:sp>
      <p:sp>
        <p:nvSpPr>
          <p:cNvPr id="6" name="Slide Number Placeholder 5">
            <a:extLst>
              <a:ext uri="{FF2B5EF4-FFF2-40B4-BE49-F238E27FC236}">
                <a16:creationId xmlns:a16="http://schemas.microsoft.com/office/drawing/2014/main" id="{C8A2DB1D-CEF2-99FF-D7B6-F8C9673D4BFF}"/>
              </a:ext>
            </a:extLst>
          </p:cNvPr>
          <p:cNvSpPr>
            <a:spLocks noGrp="1"/>
          </p:cNvSpPr>
          <p:nvPr>
            <p:ph type="sldNum" sz="quarter" idx="12"/>
          </p:nvPr>
        </p:nvSpPr>
        <p:spPr/>
        <p:txBody>
          <a:bodyPr/>
          <a:lstStyle/>
          <a:p>
            <a:fld id="{25252FAF-FD3C-4CB6-9532-3344446BAADD}" type="slidenum">
              <a:rPr lang="en-ZA" smtClean="0"/>
              <a:t>‹#›</a:t>
            </a:fld>
            <a:endParaRPr lang="en-ZA"/>
          </a:p>
        </p:txBody>
      </p:sp>
    </p:spTree>
    <p:extLst>
      <p:ext uri="{BB962C8B-B14F-4D97-AF65-F5344CB8AC3E}">
        <p14:creationId xmlns:p14="http://schemas.microsoft.com/office/powerpoint/2010/main" val="42034148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8808E0-AD51-4B59-DD4D-314C306F69E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ZA"/>
          </a:p>
        </p:txBody>
      </p:sp>
      <p:sp>
        <p:nvSpPr>
          <p:cNvPr id="3" name="Text Placeholder 2">
            <a:extLst>
              <a:ext uri="{FF2B5EF4-FFF2-40B4-BE49-F238E27FC236}">
                <a16:creationId xmlns:a16="http://schemas.microsoft.com/office/drawing/2014/main" id="{DA896FB9-5432-783C-4331-6C309E13A25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8EA311B-0DB1-983F-65A1-41FB9AF211D8}"/>
              </a:ext>
            </a:extLst>
          </p:cNvPr>
          <p:cNvSpPr>
            <a:spLocks noGrp="1"/>
          </p:cNvSpPr>
          <p:nvPr>
            <p:ph type="dt" sz="half" idx="10"/>
          </p:nvPr>
        </p:nvSpPr>
        <p:spPr/>
        <p:txBody>
          <a:bodyPr/>
          <a:lstStyle/>
          <a:p>
            <a:fld id="{CD5BC0D4-4753-41FA-9E07-12A83BB8C888}" type="datetimeFigureOut">
              <a:rPr lang="en-ZA" smtClean="0"/>
              <a:t>2024/03/01</a:t>
            </a:fld>
            <a:endParaRPr lang="en-ZA"/>
          </a:p>
        </p:txBody>
      </p:sp>
      <p:sp>
        <p:nvSpPr>
          <p:cNvPr id="5" name="Footer Placeholder 4">
            <a:extLst>
              <a:ext uri="{FF2B5EF4-FFF2-40B4-BE49-F238E27FC236}">
                <a16:creationId xmlns:a16="http://schemas.microsoft.com/office/drawing/2014/main" id="{4E23ED59-40B2-0470-4960-009D838DBEAA}"/>
              </a:ext>
            </a:extLst>
          </p:cNvPr>
          <p:cNvSpPr>
            <a:spLocks noGrp="1"/>
          </p:cNvSpPr>
          <p:nvPr>
            <p:ph type="ftr" sz="quarter" idx="11"/>
          </p:nvPr>
        </p:nvSpPr>
        <p:spPr/>
        <p:txBody>
          <a:bodyPr/>
          <a:lstStyle/>
          <a:p>
            <a:endParaRPr lang="en-ZA"/>
          </a:p>
        </p:txBody>
      </p:sp>
      <p:sp>
        <p:nvSpPr>
          <p:cNvPr id="6" name="Slide Number Placeholder 5">
            <a:extLst>
              <a:ext uri="{FF2B5EF4-FFF2-40B4-BE49-F238E27FC236}">
                <a16:creationId xmlns:a16="http://schemas.microsoft.com/office/drawing/2014/main" id="{C6AE1FDF-BE61-59BD-928E-E73AB683D606}"/>
              </a:ext>
            </a:extLst>
          </p:cNvPr>
          <p:cNvSpPr>
            <a:spLocks noGrp="1"/>
          </p:cNvSpPr>
          <p:nvPr>
            <p:ph type="sldNum" sz="quarter" idx="12"/>
          </p:nvPr>
        </p:nvSpPr>
        <p:spPr/>
        <p:txBody>
          <a:bodyPr/>
          <a:lstStyle/>
          <a:p>
            <a:fld id="{25252FAF-FD3C-4CB6-9532-3344446BAADD}" type="slidenum">
              <a:rPr lang="en-ZA" smtClean="0"/>
              <a:t>‹#›</a:t>
            </a:fld>
            <a:endParaRPr lang="en-ZA"/>
          </a:p>
        </p:txBody>
      </p:sp>
    </p:spTree>
    <p:extLst>
      <p:ext uri="{BB962C8B-B14F-4D97-AF65-F5344CB8AC3E}">
        <p14:creationId xmlns:p14="http://schemas.microsoft.com/office/powerpoint/2010/main" val="27320331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77400E-0827-A1CF-0A81-013F3BE6CBF3}"/>
              </a:ext>
            </a:extLst>
          </p:cNvPr>
          <p:cNvSpPr>
            <a:spLocks noGrp="1"/>
          </p:cNvSpPr>
          <p:nvPr>
            <p:ph type="title"/>
          </p:nvPr>
        </p:nvSpPr>
        <p:spPr/>
        <p:txBody>
          <a:bodyPr/>
          <a:lstStyle/>
          <a:p>
            <a:r>
              <a:rPr lang="en-US"/>
              <a:t>Click to edit Master title style</a:t>
            </a:r>
            <a:endParaRPr lang="en-ZA"/>
          </a:p>
        </p:txBody>
      </p:sp>
      <p:sp>
        <p:nvSpPr>
          <p:cNvPr id="3" name="Content Placeholder 2">
            <a:extLst>
              <a:ext uri="{FF2B5EF4-FFF2-40B4-BE49-F238E27FC236}">
                <a16:creationId xmlns:a16="http://schemas.microsoft.com/office/drawing/2014/main" id="{C44B6044-8DF5-58D7-45B1-517F25F951E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Content Placeholder 3">
            <a:extLst>
              <a:ext uri="{FF2B5EF4-FFF2-40B4-BE49-F238E27FC236}">
                <a16:creationId xmlns:a16="http://schemas.microsoft.com/office/drawing/2014/main" id="{96993869-6565-1989-58FB-DED2D9EEC73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5" name="Date Placeholder 4">
            <a:extLst>
              <a:ext uri="{FF2B5EF4-FFF2-40B4-BE49-F238E27FC236}">
                <a16:creationId xmlns:a16="http://schemas.microsoft.com/office/drawing/2014/main" id="{B15B03C5-DB41-4B34-F705-761007E3F472}"/>
              </a:ext>
            </a:extLst>
          </p:cNvPr>
          <p:cNvSpPr>
            <a:spLocks noGrp="1"/>
          </p:cNvSpPr>
          <p:nvPr>
            <p:ph type="dt" sz="half" idx="10"/>
          </p:nvPr>
        </p:nvSpPr>
        <p:spPr/>
        <p:txBody>
          <a:bodyPr/>
          <a:lstStyle/>
          <a:p>
            <a:fld id="{CD5BC0D4-4753-41FA-9E07-12A83BB8C888}" type="datetimeFigureOut">
              <a:rPr lang="en-ZA" smtClean="0"/>
              <a:t>2024/03/01</a:t>
            </a:fld>
            <a:endParaRPr lang="en-ZA"/>
          </a:p>
        </p:txBody>
      </p:sp>
      <p:sp>
        <p:nvSpPr>
          <p:cNvPr id="6" name="Footer Placeholder 5">
            <a:extLst>
              <a:ext uri="{FF2B5EF4-FFF2-40B4-BE49-F238E27FC236}">
                <a16:creationId xmlns:a16="http://schemas.microsoft.com/office/drawing/2014/main" id="{CE567425-7D08-F8AC-8E28-5559A6FA3E0D}"/>
              </a:ext>
            </a:extLst>
          </p:cNvPr>
          <p:cNvSpPr>
            <a:spLocks noGrp="1"/>
          </p:cNvSpPr>
          <p:nvPr>
            <p:ph type="ftr" sz="quarter" idx="11"/>
          </p:nvPr>
        </p:nvSpPr>
        <p:spPr/>
        <p:txBody>
          <a:bodyPr/>
          <a:lstStyle/>
          <a:p>
            <a:endParaRPr lang="en-ZA"/>
          </a:p>
        </p:txBody>
      </p:sp>
      <p:sp>
        <p:nvSpPr>
          <p:cNvPr id="7" name="Slide Number Placeholder 6">
            <a:extLst>
              <a:ext uri="{FF2B5EF4-FFF2-40B4-BE49-F238E27FC236}">
                <a16:creationId xmlns:a16="http://schemas.microsoft.com/office/drawing/2014/main" id="{1BF29320-C68F-E70D-2A6C-B87A4565ADB9}"/>
              </a:ext>
            </a:extLst>
          </p:cNvPr>
          <p:cNvSpPr>
            <a:spLocks noGrp="1"/>
          </p:cNvSpPr>
          <p:nvPr>
            <p:ph type="sldNum" sz="quarter" idx="12"/>
          </p:nvPr>
        </p:nvSpPr>
        <p:spPr/>
        <p:txBody>
          <a:bodyPr/>
          <a:lstStyle/>
          <a:p>
            <a:fld id="{25252FAF-FD3C-4CB6-9532-3344446BAADD}" type="slidenum">
              <a:rPr lang="en-ZA" smtClean="0"/>
              <a:t>‹#›</a:t>
            </a:fld>
            <a:endParaRPr lang="en-ZA"/>
          </a:p>
        </p:txBody>
      </p:sp>
    </p:spTree>
    <p:extLst>
      <p:ext uri="{BB962C8B-B14F-4D97-AF65-F5344CB8AC3E}">
        <p14:creationId xmlns:p14="http://schemas.microsoft.com/office/powerpoint/2010/main" val="10767634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1829EF-799C-2E2D-149F-8B22A894FE4D}"/>
              </a:ext>
            </a:extLst>
          </p:cNvPr>
          <p:cNvSpPr>
            <a:spLocks noGrp="1"/>
          </p:cNvSpPr>
          <p:nvPr>
            <p:ph type="title"/>
          </p:nvPr>
        </p:nvSpPr>
        <p:spPr>
          <a:xfrm>
            <a:off x="839788" y="365125"/>
            <a:ext cx="10515600" cy="1325563"/>
          </a:xfrm>
        </p:spPr>
        <p:txBody>
          <a:bodyPr/>
          <a:lstStyle/>
          <a:p>
            <a:r>
              <a:rPr lang="en-US"/>
              <a:t>Click to edit Master title style</a:t>
            </a:r>
            <a:endParaRPr lang="en-ZA"/>
          </a:p>
        </p:txBody>
      </p:sp>
      <p:sp>
        <p:nvSpPr>
          <p:cNvPr id="3" name="Text Placeholder 2">
            <a:extLst>
              <a:ext uri="{FF2B5EF4-FFF2-40B4-BE49-F238E27FC236}">
                <a16:creationId xmlns:a16="http://schemas.microsoft.com/office/drawing/2014/main" id="{4555E9A6-0434-6237-2029-6F8337268FB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B4AAC4B-33B7-8507-D0C9-55F6893F03E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5" name="Text Placeholder 4">
            <a:extLst>
              <a:ext uri="{FF2B5EF4-FFF2-40B4-BE49-F238E27FC236}">
                <a16:creationId xmlns:a16="http://schemas.microsoft.com/office/drawing/2014/main" id="{40338F0A-83C7-32C9-8FA7-940D4A1B6AF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5BE8706-451D-BDF9-64E7-BF373226486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7" name="Date Placeholder 6">
            <a:extLst>
              <a:ext uri="{FF2B5EF4-FFF2-40B4-BE49-F238E27FC236}">
                <a16:creationId xmlns:a16="http://schemas.microsoft.com/office/drawing/2014/main" id="{22F3B978-20A6-6B13-55BC-E813C34FAFCE}"/>
              </a:ext>
            </a:extLst>
          </p:cNvPr>
          <p:cNvSpPr>
            <a:spLocks noGrp="1"/>
          </p:cNvSpPr>
          <p:nvPr>
            <p:ph type="dt" sz="half" idx="10"/>
          </p:nvPr>
        </p:nvSpPr>
        <p:spPr/>
        <p:txBody>
          <a:bodyPr/>
          <a:lstStyle/>
          <a:p>
            <a:fld id="{CD5BC0D4-4753-41FA-9E07-12A83BB8C888}" type="datetimeFigureOut">
              <a:rPr lang="en-ZA" smtClean="0"/>
              <a:t>2024/03/01</a:t>
            </a:fld>
            <a:endParaRPr lang="en-ZA"/>
          </a:p>
        </p:txBody>
      </p:sp>
      <p:sp>
        <p:nvSpPr>
          <p:cNvPr id="8" name="Footer Placeholder 7">
            <a:extLst>
              <a:ext uri="{FF2B5EF4-FFF2-40B4-BE49-F238E27FC236}">
                <a16:creationId xmlns:a16="http://schemas.microsoft.com/office/drawing/2014/main" id="{A69F0F54-7670-C417-898A-476E6339D951}"/>
              </a:ext>
            </a:extLst>
          </p:cNvPr>
          <p:cNvSpPr>
            <a:spLocks noGrp="1"/>
          </p:cNvSpPr>
          <p:nvPr>
            <p:ph type="ftr" sz="quarter" idx="11"/>
          </p:nvPr>
        </p:nvSpPr>
        <p:spPr/>
        <p:txBody>
          <a:bodyPr/>
          <a:lstStyle/>
          <a:p>
            <a:endParaRPr lang="en-ZA"/>
          </a:p>
        </p:txBody>
      </p:sp>
      <p:sp>
        <p:nvSpPr>
          <p:cNvPr id="9" name="Slide Number Placeholder 8">
            <a:extLst>
              <a:ext uri="{FF2B5EF4-FFF2-40B4-BE49-F238E27FC236}">
                <a16:creationId xmlns:a16="http://schemas.microsoft.com/office/drawing/2014/main" id="{5D07B725-67D2-A533-4EAC-8221DE865053}"/>
              </a:ext>
            </a:extLst>
          </p:cNvPr>
          <p:cNvSpPr>
            <a:spLocks noGrp="1"/>
          </p:cNvSpPr>
          <p:nvPr>
            <p:ph type="sldNum" sz="quarter" idx="12"/>
          </p:nvPr>
        </p:nvSpPr>
        <p:spPr/>
        <p:txBody>
          <a:bodyPr/>
          <a:lstStyle/>
          <a:p>
            <a:fld id="{25252FAF-FD3C-4CB6-9532-3344446BAADD}" type="slidenum">
              <a:rPr lang="en-ZA" smtClean="0"/>
              <a:t>‹#›</a:t>
            </a:fld>
            <a:endParaRPr lang="en-ZA"/>
          </a:p>
        </p:txBody>
      </p:sp>
    </p:spTree>
    <p:extLst>
      <p:ext uri="{BB962C8B-B14F-4D97-AF65-F5344CB8AC3E}">
        <p14:creationId xmlns:p14="http://schemas.microsoft.com/office/powerpoint/2010/main" val="13872182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BEBFC-B857-6AA8-560B-0E612CA340D6}"/>
              </a:ext>
            </a:extLst>
          </p:cNvPr>
          <p:cNvSpPr>
            <a:spLocks noGrp="1"/>
          </p:cNvSpPr>
          <p:nvPr>
            <p:ph type="title"/>
          </p:nvPr>
        </p:nvSpPr>
        <p:spPr/>
        <p:txBody>
          <a:bodyPr/>
          <a:lstStyle/>
          <a:p>
            <a:r>
              <a:rPr lang="en-US"/>
              <a:t>Click to edit Master title style</a:t>
            </a:r>
            <a:endParaRPr lang="en-ZA"/>
          </a:p>
        </p:txBody>
      </p:sp>
      <p:sp>
        <p:nvSpPr>
          <p:cNvPr id="3" name="Date Placeholder 2">
            <a:extLst>
              <a:ext uri="{FF2B5EF4-FFF2-40B4-BE49-F238E27FC236}">
                <a16:creationId xmlns:a16="http://schemas.microsoft.com/office/drawing/2014/main" id="{4E319793-738D-6A27-F440-A6694EE4FB63}"/>
              </a:ext>
            </a:extLst>
          </p:cNvPr>
          <p:cNvSpPr>
            <a:spLocks noGrp="1"/>
          </p:cNvSpPr>
          <p:nvPr>
            <p:ph type="dt" sz="half" idx="10"/>
          </p:nvPr>
        </p:nvSpPr>
        <p:spPr/>
        <p:txBody>
          <a:bodyPr/>
          <a:lstStyle/>
          <a:p>
            <a:fld id="{CD5BC0D4-4753-41FA-9E07-12A83BB8C888}" type="datetimeFigureOut">
              <a:rPr lang="en-ZA" smtClean="0"/>
              <a:t>2024/03/01</a:t>
            </a:fld>
            <a:endParaRPr lang="en-ZA"/>
          </a:p>
        </p:txBody>
      </p:sp>
      <p:sp>
        <p:nvSpPr>
          <p:cNvPr id="4" name="Footer Placeholder 3">
            <a:extLst>
              <a:ext uri="{FF2B5EF4-FFF2-40B4-BE49-F238E27FC236}">
                <a16:creationId xmlns:a16="http://schemas.microsoft.com/office/drawing/2014/main" id="{76E170E4-D1C9-FAC9-8068-C07E64A5CC56}"/>
              </a:ext>
            </a:extLst>
          </p:cNvPr>
          <p:cNvSpPr>
            <a:spLocks noGrp="1"/>
          </p:cNvSpPr>
          <p:nvPr>
            <p:ph type="ftr" sz="quarter" idx="11"/>
          </p:nvPr>
        </p:nvSpPr>
        <p:spPr/>
        <p:txBody>
          <a:bodyPr/>
          <a:lstStyle/>
          <a:p>
            <a:endParaRPr lang="en-ZA"/>
          </a:p>
        </p:txBody>
      </p:sp>
      <p:sp>
        <p:nvSpPr>
          <p:cNvPr id="5" name="Slide Number Placeholder 4">
            <a:extLst>
              <a:ext uri="{FF2B5EF4-FFF2-40B4-BE49-F238E27FC236}">
                <a16:creationId xmlns:a16="http://schemas.microsoft.com/office/drawing/2014/main" id="{B231AEDB-5A77-4A40-60C8-EE23CD4B337E}"/>
              </a:ext>
            </a:extLst>
          </p:cNvPr>
          <p:cNvSpPr>
            <a:spLocks noGrp="1"/>
          </p:cNvSpPr>
          <p:nvPr>
            <p:ph type="sldNum" sz="quarter" idx="12"/>
          </p:nvPr>
        </p:nvSpPr>
        <p:spPr/>
        <p:txBody>
          <a:bodyPr/>
          <a:lstStyle/>
          <a:p>
            <a:fld id="{25252FAF-FD3C-4CB6-9532-3344446BAADD}" type="slidenum">
              <a:rPr lang="en-ZA" smtClean="0"/>
              <a:t>‹#›</a:t>
            </a:fld>
            <a:endParaRPr lang="en-ZA"/>
          </a:p>
        </p:txBody>
      </p:sp>
    </p:spTree>
    <p:extLst>
      <p:ext uri="{BB962C8B-B14F-4D97-AF65-F5344CB8AC3E}">
        <p14:creationId xmlns:p14="http://schemas.microsoft.com/office/powerpoint/2010/main" val="21135978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75150BD-80A1-BD77-EA82-C469131A3024}"/>
              </a:ext>
            </a:extLst>
          </p:cNvPr>
          <p:cNvSpPr>
            <a:spLocks noGrp="1"/>
          </p:cNvSpPr>
          <p:nvPr>
            <p:ph type="dt" sz="half" idx="10"/>
          </p:nvPr>
        </p:nvSpPr>
        <p:spPr/>
        <p:txBody>
          <a:bodyPr/>
          <a:lstStyle/>
          <a:p>
            <a:fld id="{CD5BC0D4-4753-41FA-9E07-12A83BB8C888}" type="datetimeFigureOut">
              <a:rPr lang="en-ZA" smtClean="0"/>
              <a:t>2024/03/01</a:t>
            </a:fld>
            <a:endParaRPr lang="en-ZA"/>
          </a:p>
        </p:txBody>
      </p:sp>
      <p:sp>
        <p:nvSpPr>
          <p:cNvPr id="3" name="Footer Placeholder 2">
            <a:extLst>
              <a:ext uri="{FF2B5EF4-FFF2-40B4-BE49-F238E27FC236}">
                <a16:creationId xmlns:a16="http://schemas.microsoft.com/office/drawing/2014/main" id="{73A6AC14-12B1-3B25-B14B-7E0F4ED67099}"/>
              </a:ext>
            </a:extLst>
          </p:cNvPr>
          <p:cNvSpPr>
            <a:spLocks noGrp="1"/>
          </p:cNvSpPr>
          <p:nvPr>
            <p:ph type="ftr" sz="quarter" idx="11"/>
          </p:nvPr>
        </p:nvSpPr>
        <p:spPr/>
        <p:txBody>
          <a:bodyPr/>
          <a:lstStyle/>
          <a:p>
            <a:endParaRPr lang="en-ZA"/>
          </a:p>
        </p:txBody>
      </p:sp>
      <p:sp>
        <p:nvSpPr>
          <p:cNvPr id="4" name="Slide Number Placeholder 3">
            <a:extLst>
              <a:ext uri="{FF2B5EF4-FFF2-40B4-BE49-F238E27FC236}">
                <a16:creationId xmlns:a16="http://schemas.microsoft.com/office/drawing/2014/main" id="{0840CFE6-7C3F-DA8B-7C46-C445AEBF8A7D}"/>
              </a:ext>
            </a:extLst>
          </p:cNvPr>
          <p:cNvSpPr>
            <a:spLocks noGrp="1"/>
          </p:cNvSpPr>
          <p:nvPr>
            <p:ph type="sldNum" sz="quarter" idx="12"/>
          </p:nvPr>
        </p:nvSpPr>
        <p:spPr/>
        <p:txBody>
          <a:bodyPr/>
          <a:lstStyle/>
          <a:p>
            <a:fld id="{25252FAF-FD3C-4CB6-9532-3344446BAADD}" type="slidenum">
              <a:rPr lang="en-ZA" smtClean="0"/>
              <a:t>‹#›</a:t>
            </a:fld>
            <a:endParaRPr lang="en-ZA"/>
          </a:p>
        </p:txBody>
      </p:sp>
    </p:spTree>
    <p:extLst>
      <p:ext uri="{BB962C8B-B14F-4D97-AF65-F5344CB8AC3E}">
        <p14:creationId xmlns:p14="http://schemas.microsoft.com/office/powerpoint/2010/main" val="18721526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899384-037A-5341-6501-7BEDCC87D85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ZA"/>
          </a:p>
        </p:txBody>
      </p:sp>
      <p:sp>
        <p:nvSpPr>
          <p:cNvPr id="3" name="Content Placeholder 2">
            <a:extLst>
              <a:ext uri="{FF2B5EF4-FFF2-40B4-BE49-F238E27FC236}">
                <a16:creationId xmlns:a16="http://schemas.microsoft.com/office/drawing/2014/main" id="{F8C06D2E-90F1-0B56-8D34-1DFC399445E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Text Placeholder 3">
            <a:extLst>
              <a:ext uri="{FF2B5EF4-FFF2-40B4-BE49-F238E27FC236}">
                <a16:creationId xmlns:a16="http://schemas.microsoft.com/office/drawing/2014/main" id="{428F9B65-ECE2-E603-DC03-3F43FE28B00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8C4DB29-12DE-077D-A66A-DF9E8630A73F}"/>
              </a:ext>
            </a:extLst>
          </p:cNvPr>
          <p:cNvSpPr>
            <a:spLocks noGrp="1"/>
          </p:cNvSpPr>
          <p:nvPr>
            <p:ph type="dt" sz="half" idx="10"/>
          </p:nvPr>
        </p:nvSpPr>
        <p:spPr/>
        <p:txBody>
          <a:bodyPr/>
          <a:lstStyle/>
          <a:p>
            <a:fld id="{CD5BC0D4-4753-41FA-9E07-12A83BB8C888}" type="datetimeFigureOut">
              <a:rPr lang="en-ZA" smtClean="0"/>
              <a:t>2024/03/01</a:t>
            </a:fld>
            <a:endParaRPr lang="en-ZA"/>
          </a:p>
        </p:txBody>
      </p:sp>
      <p:sp>
        <p:nvSpPr>
          <p:cNvPr id="6" name="Footer Placeholder 5">
            <a:extLst>
              <a:ext uri="{FF2B5EF4-FFF2-40B4-BE49-F238E27FC236}">
                <a16:creationId xmlns:a16="http://schemas.microsoft.com/office/drawing/2014/main" id="{C34D0BAB-9C27-AD6E-1C6A-83E43781FE84}"/>
              </a:ext>
            </a:extLst>
          </p:cNvPr>
          <p:cNvSpPr>
            <a:spLocks noGrp="1"/>
          </p:cNvSpPr>
          <p:nvPr>
            <p:ph type="ftr" sz="quarter" idx="11"/>
          </p:nvPr>
        </p:nvSpPr>
        <p:spPr/>
        <p:txBody>
          <a:bodyPr/>
          <a:lstStyle/>
          <a:p>
            <a:endParaRPr lang="en-ZA"/>
          </a:p>
        </p:txBody>
      </p:sp>
      <p:sp>
        <p:nvSpPr>
          <p:cNvPr id="7" name="Slide Number Placeholder 6">
            <a:extLst>
              <a:ext uri="{FF2B5EF4-FFF2-40B4-BE49-F238E27FC236}">
                <a16:creationId xmlns:a16="http://schemas.microsoft.com/office/drawing/2014/main" id="{E82F7BA5-5A2E-0A49-C056-8457F9A22D9B}"/>
              </a:ext>
            </a:extLst>
          </p:cNvPr>
          <p:cNvSpPr>
            <a:spLocks noGrp="1"/>
          </p:cNvSpPr>
          <p:nvPr>
            <p:ph type="sldNum" sz="quarter" idx="12"/>
          </p:nvPr>
        </p:nvSpPr>
        <p:spPr/>
        <p:txBody>
          <a:bodyPr/>
          <a:lstStyle/>
          <a:p>
            <a:fld id="{25252FAF-FD3C-4CB6-9532-3344446BAADD}" type="slidenum">
              <a:rPr lang="en-ZA" smtClean="0"/>
              <a:t>‹#›</a:t>
            </a:fld>
            <a:endParaRPr lang="en-ZA"/>
          </a:p>
        </p:txBody>
      </p:sp>
    </p:spTree>
    <p:extLst>
      <p:ext uri="{BB962C8B-B14F-4D97-AF65-F5344CB8AC3E}">
        <p14:creationId xmlns:p14="http://schemas.microsoft.com/office/powerpoint/2010/main" val="35463110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45B26F-3B04-D2A1-1B0A-3C21C0AB9ED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ZA"/>
          </a:p>
        </p:txBody>
      </p:sp>
      <p:sp>
        <p:nvSpPr>
          <p:cNvPr id="3" name="Picture Placeholder 2">
            <a:extLst>
              <a:ext uri="{FF2B5EF4-FFF2-40B4-BE49-F238E27FC236}">
                <a16:creationId xmlns:a16="http://schemas.microsoft.com/office/drawing/2014/main" id="{B8BC37F5-9CD1-5882-789E-409D3FED0B6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ZA"/>
          </a:p>
        </p:txBody>
      </p:sp>
      <p:sp>
        <p:nvSpPr>
          <p:cNvPr id="4" name="Text Placeholder 3">
            <a:extLst>
              <a:ext uri="{FF2B5EF4-FFF2-40B4-BE49-F238E27FC236}">
                <a16:creationId xmlns:a16="http://schemas.microsoft.com/office/drawing/2014/main" id="{A00D0D39-CFB3-6BE8-F3F1-2B4CAF05962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76BABD9-C73A-2FE3-DE92-21A5793A956E}"/>
              </a:ext>
            </a:extLst>
          </p:cNvPr>
          <p:cNvSpPr>
            <a:spLocks noGrp="1"/>
          </p:cNvSpPr>
          <p:nvPr>
            <p:ph type="dt" sz="half" idx="10"/>
          </p:nvPr>
        </p:nvSpPr>
        <p:spPr/>
        <p:txBody>
          <a:bodyPr/>
          <a:lstStyle/>
          <a:p>
            <a:fld id="{CD5BC0D4-4753-41FA-9E07-12A83BB8C888}" type="datetimeFigureOut">
              <a:rPr lang="en-ZA" smtClean="0"/>
              <a:t>2024/03/01</a:t>
            </a:fld>
            <a:endParaRPr lang="en-ZA"/>
          </a:p>
        </p:txBody>
      </p:sp>
      <p:sp>
        <p:nvSpPr>
          <p:cNvPr id="6" name="Footer Placeholder 5">
            <a:extLst>
              <a:ext uri="{FF2B5EF4-FFF2-40B4-BE49-F238E27FC236}">
                <a16:creationId xmlns:a16="http://schemas.microsoft.com/office/drawing/2014/main" id="{4565C9B7-22FC-D987-095A-1ACD28185C4D}"/>
              </a:ext>
            </a:extLst>
          </p:cNvPr>
          <p:cNvSpPr>
            <a:spLocks noGrp="1"/>
          </p:cNvSpPr>
          <p:nvPr>
            <p:ph type="ftr" sz="quarter" idx="11"/>
          </p:nvPr>
        </p:nvSpPr>
        <p:spPr/>
        <p:txBody>
          <a:bodyPr/>
          <a:lstStyle/>
          <a:p>
            <a:endParaRPr lang="en-ZA"/>
          </a:p>
        </p:txBody>
      </p:sp>
      <p:sp>
        <p:nvSpPr>
          <p:cNvPr id="7" name="Slide Number Placeholder 6">
            <a:extLst>
              <a:ext uri="{FF2B5EF4-FFF2-40B4-BE49-F238E27FC236}">
                <a16:creationId xmlns:a16="http://schemas.microsoft.com/office/drawing/2014/main" id="{831328CD-67AE-01CF-318C-CB550ABB3F23}"/>
              </a:ext>
            </a:extLst>
          </p:cNvPr>
          <p:cNvSpPr>
            <a:spLocks noGrp="1"/>
          </p:cNvSpPr>
          <p:nvPr>
            <p:ph type="sldNum" sz="quarter" idx="12"/>
          </p:nvPr>
        </p:nvSpPr>
        <p:spPr/>
        <p:txBody>
          <a:bodyPr/>
          <a:lstStyle/>
          <a:p>
            <a:fld id="{25252FAF-FD3C-4CB6-9532-3344446BAADD}" type="slidenum">
              <a:rPr lang="en-ZA" smtClean="0"/>
              <a:t>‹#›</a:t>
            </a:fld>
            <a:endParaRPr lang="en-ZA"/>
          </a:p>
        </p:txBody>
      </p:sp>
    </p:spTree>
    <p:extLst>
      <p:ext uri="{BB962C8B-B14F-4D97-AF65-F5344CB8AC3E}">
        <p14:creationId xmlns:p14="http://schemas.microsoft.com/office/powerpoint/2010/main" val="21355082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965A679-C4E8-BD9B-20FC-015EAC8129F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ZA"/>
          </a:p>
        </p:txBody>
      </p:sp>
      <p:sp>
        <p:nvSpPr>
          <p:cNvPr id="3" name="Text Placeholder 2">
            <a:extLst>
              <a:ext uri="{FF2B5EF4-FFF2-40B4-BE49-F238E27FC236}">
                <a16:creationId xmlns:a16="http://schemas.microsoft.com/office/drawing/2014/main" id="{E267BABC-08F0-50A5-0792-7F94086235D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Date Placeholder 3">
            <a:extLst>
              <a:ext uri="{FF2B5EF4-FFF2-40B4-BE49-F238E27FC236}">
                <a16:creationId xmlns:a16="http://schemas.microsoft.com/office/drawing/2014/main" id="{A16C98F1-9938-2168-A1D0-D58BD95096D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D5BC0D4-4753-41FA-9E07-12A83BB8C888}" type="datetimeFigureOut">
              <a:rPr lang="en-ZA" smtClean="0"/>
              <a:t>2024/03/01</a:t>
            </a:fld>
            <a:endParaRPr lang="en-ZA"/>
          </a:p>
        </p:txBody>
      </p:sp>
      <p:sp>
        <p:nvSpPr>
          <p:cNvPr id="5" name="Footer Placeholder 4">
            <a:extLst>
              <a:ext uri="{FF2B5EF4-FFF2-40B4-BE49-F238E27FC236}">
                <a16:creationId xmlns:a16="http://schemas.microsoft.com/office/drawing/2014/main" id="{857A43D9-090A-E67D-8CEC-524BB853DE2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ZA"/>
          </a:p>
        </p:txBody>
      </p:sp>
      <p:sp>
        <p:nvSpPr>
          <p:cNvPr id="6" name="Slide Number Placeholder 5">
            <a:extLst>
              <a:ext uri="{FF2B5EF4-FFF2-40B4-BE49-F238E27FC236}">
                <a16:creationId xmlns:a16="http://schemas.microsoft.com/office/drawing/2014/main" id="{EA2223D9-1D91-6CD3-562A-E428B9A04D2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5252FAF-FD3C-4CB6-9532-3344446BAADD}" type="slidenum">
              <a:rPr lang="en-ZA" smtClean="0"/>
              <a:t>‹#›</a:t>
            </a:fld>
            <a:endParaRPr lang="en-ZA"/>
          </a:p>
        </p:txBody>
      </p:sp>
    </p:spTree>
    <p:extLst>
      <p:ext uri="{BB962C8B-B14F-4D97-AF65-F5344CB8AC3E}">
        <p14:creationId xmlns:p14="http://schemas.microsoft.com/office/powerpoint/2010/main" val="85276429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4.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2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45.sv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3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hyperlink" Target="https://www.bitvise.com/download-area" TargetMode="External"/><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4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 Id="rId5" Type="http://schemas.openxmlformats.org/officeDocument/2006/relationships/image" Target="../media/image75.png"/><Relationship Id="rId4" Type="http://schemas.openxmlformats.org/officeDocument/2006/relationships/image" Target="../media/image74.png"/></Relationships>
</file>

<file path=ppt/slides/_rels/slide4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4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hyperlink" Target="https://dbgate.org/download/" TargetMode="External"/><Relationship Id="rId1" Type="http://schemas.openxmlformats.org/officeDocument/2006/relationships/slideLayout" Target="../slideLayouts/slideLayout2.xml"/><Relationship Id="rId5" Type="http://schemas.openxmlformats.org/officeDocument/2006/relationships/image" Target="../media/image83.png"/><Relationship Id="rId4" Type="http://schemas.openxmlformats.org/officeDocument/2006/relationships/image" Target="../media/image82.png"/></Relationships>
</file>

<file path=ppt/slides/_rels/slide4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2.xml"/><Relationship Id="rId5" Type="http://schemas.openxmlformats.org/officeDocument/2006/relationships/image" Target="../media/image90.png"/><Relationship Id="rId4" Type="http://schemas.openxmlformats.org/officeDocument/2006/relationships/image" Target="../media/image89.png"/></Relationships>
</file>

<file path=ppt/slides/_rels/slide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92.svg"/><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id.thethingsnetwork.org/oidc/interaction/AwFHU9WCxQvSAtWUCWnQy" TargetMode="External"/><Relationship Id="rId2" Type="http://schemas.openxmlformats.org/officeDocument/2006/relationships/image" Target="../media/image1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39" name="Rectangle 5138">
            <a:extLst>
              <a:ext uri="{FF2B5EF4-FFF2-40B4-BE49-F238E27FC236}">
                <a16:creationId xmlns:a16="http://schemas.microsoft.com/office/drawing/2014/main" id="{9203DE33-2CD4-4CA8-9AF3-37C3B65133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40" name="Rectangle 5139">
            <a:extLst>
              <a:ext uri="{FF2B5EF4-FFF2-40B4-BE49-F238E27FC236}">
                <a16:creationId xmlns:a16="http://schemas.microsoft.com/office/drawing/2014/main" id="{0AF57B88-1D4C-41FA-A761-EC1DD10C35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1100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41" name="Rectangle 5140">
            <a:extLst>
              <a:ext uri="{FF2B5EF4-FFF2-40B4-BE49-F238E27FC236}">
                <a16:creationId xmlns:a16="http://schemas.microsoft.com/office/drawing/2014/main" id="{D2548F45-5164-4ABB-8212-7F293FDED8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9565" y="2659404"/>
            <a:ext cx="4355594" cy="4040742"/>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26" name="Picture 6" descr="LPWAN, LoRa and LoRaWAN | Milesight IoT">
            <a:extLst>
              <a:ext uri="{FF2B5EF4-FFF2-40B4-BE49-F238E27FC236}">
                <a16:creationId xmlns:a16="http://schemas.microsoft.com/office/drawing/2014/main" id="{D4C463F5-5F1F-19A2-9E07-BF8D16D2236C}"/>
              </a:ext>
            </a:extLst>
          </p:cNvPr>
          <p:cNvPicPr>
            <a:picLocks noGrp="1" noRot="1" noChangeAspect="1" noMove="1" noResize="1" noEditPoints="1" noAdjustHandles="1" noChangeArrowheads="1" noChangeShapeType="1" noCrop="1"/>
          </p:cNvPicPr>
          <p:nvPr/>
        </p:nvPicPr>
        <p:blipFill rotWithShape="1">
          <a:blip r:embed="rId2">
            <a:extLst>
              <a:ext uri="{28A0092B-C50C-407E-A947-70E740481C1C}">
                <a14:useLocalDpi xmlns:a14="http://schemas.microsoft.com/office/drawing/2010/main" val="0"/>
              </a:ext>
            </a:extLst>
          </a:blip>
          <a:srcRect l="19488" r="21174"/>
          <a:stretch/>
        </p:blipFill>
        <p:spPr bwMode="auto">
          <a:xfrm>
            <a:off x="4038599" y="10"/>
            <a:ext cx="8160026" cy="6875809"/>
          </a:xfrm>
          <a:prstGeom prst="rect">
            <a:avLst/>
          </a:prstGeom>
          <a:noFill/>
          <a:extLst>
            <a:ext uri="{909E8E84-426E-40DD-AFC4-6F175D3DCCD1}">
              <a14:hiddenFill xmlns:a14="http://schemas.microsoft.com/office/drawing/2010/main">
                <a:solidFill>
                  <a:srgbClr val="FFFFFF"/>
                </a:solidFill>
              </a14:hiddenFill>
            </a:ext>
          </a:extLst>
        </p:spPr>
      </p:pic>
      <p:sp>
        <p:nvSpPr>
          <p:cNvPr id="5142" name="Freeform: Shape 5141">
            <a:extLst>
              <a:ext uri="{FF2B5EF4-FFF2-40B4-BE49-F238E27FC236}">
                <a16:creationId xmlns:a16="http://schemas.microsoft.com/office/drawing/2014/main" id="{5E81CCFB-7BEF-4186-86FB-D09450B4D0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0" name="Title 1">
            <a:extLst>
              <a:ext uri="{FF2B5EF4-FFF2-40B4-BE49-F238E27FC236}">
                <a16:creationId xmlns:a16="http://schemas.microsoft.com/office/drawing/2014/main" id="{43A4215C-E451-A1A4-DE80-35A2A7004D45}"/>
              </a:ext>
            </a:extLst>
          </p:cNvPr>
          <p:cNvSpPr>
            <a:spLocks noGrp="1"/>
          </p:cNvSpPr>
          <p:nvPr>
            <p:ph type="ctrTitle"/>
          </p:nvPr>
        </p:nvSpPr>
        <p:spPr>
          <a:xfrm>
            <a:off x="534473" y="2950387"/>
            <a:ext cx="3052293" cy="3531403"/>
          </a:xfrm>
        </p:spPr>
        <p:txBody>
          <a:bodyPr anchor="t">
            <a:normAutofit/>
          </a:bodyPr>
          <a:lstStyle/>
          <a:p>
            <a:pPr algn="r"/>
            <a:r>
              <a:rPr lang="en-GB" sz="4000" b="1" dirty="0">
                <a:solidFill>
                  <a:srgbClr val="FFFFFF"/>
                </a:solidFill>
              </a:rPr>
              <a:t>LoRa Training</a:t>
            </a:r>
            <a:endParaRPr lang="en-ZA" sz="4000" b="1" dirty="0">
              <a:solidFill>
                <a:srgbClr val="FFFFFF"/>
              </a:solidFill>
            </a:endParaRPr>
          </a:p>
        </p:txBody>
      </p:sp>
      <p:pic>
        <p:nvPicPr>
          <p:cNvPr id="2" name="Picture 8" descr="LoRa">
            <a:extLst>
              <a:ext uri="{FF2B5EF4-FFF2-40B4-BE49-F238E27FC236}">
                <a16:creationId xmlns:a16="http://schemas.microsoft.com/office/drawing/2014/main" id="{A3CD2582-1845-6B0F-A176-5E7258EB7E5F}"/>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0075542" y="190500"/>
            <a:ext cx="1962151" cy="1229799"/>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3" name="Picture 10" descr="TUT Logo – ACCORD">
            <a:extLst>
              <a:ext uri="{FF2B5EF4-FFF2-40B4-BE49-F238E27FC236}">
                <a16:creationId xmlns:a16="http://schemas.microsoft.com/office/drawing/2014/main" id="{26ECB39F-BD22-42DA-AA74-2C2E4EAD232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1334292" y="6301566"/>
            <a:ext cx="857708" cy="556434"/>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CE146614-7F10-13D4-15BB-7F5D48202B3C}"/>
              </a:ext>
            </a:extLst>
          </p:cNvPr>
          <p:cNvPicPr>
            <a:picLocks noChangeAspect="1"/>
          </p:cNvPicPr>
          <p:nvPr/>
        </p:nvPicPr>
        <p:blipFill>
          <a:blip r:embed="rId5"/>
          <a:stretch>
            <a:fillRect/>
          </a:stretch>
        </p:blipFill>
        <p:spPr>
          <a:xfrm>
            <a:off x="10725124" y="6328295"/>
            <a:ext cx="662985" cy="556434"/>
          </a:xfrm>
          <a:prstGeom prst="rect">
            <a:avLst/>
          </a:prstGeom>
          <a:ln>
            <a:noFill/>
          </a:ln>
          <a:effectLst>
            <a:softEdge rad="112500"/>
          </a:effectLst>
        </p:spPr>
      </p:pic>
    </p:spTree>
    <p:extLst>
      <p:ext uri="{BB962C8B-B14F-4D97-AF65-F5344CB8AC3E}">
        <p14:creationId xmlns:p14="http://schemas.microsoft.com/office/powerpoint/2010/main" val="3627844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10"/>
                                        </p:tgtEl>
                                        <p:attrNameLst>
                                          <p:attrName>style.visibility</p:attrName>
                                        </p:attrNameLst>
                                      </p:cBhvr>
                                      <p:to>
                                        <p:strVal val="visible"/>
                                      </p:to>
                                    </p:set>
                                    <p:animEffect transition="in" filter="fade">
                                      <p:cBhvr>
                                        <p:cTn id="7" dur="7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7B06C3F-93CF-3FFF-A501-6A79385E6436}"/>
              </a:ext>
            </a:extLst>
          </p:cNvPr>
          <p:cNvPicPr>
            <a:picLocks noChangeAspect="1"/>
          </p:cNvPicPr>
          <p:nvPr/>
        </p:nvPicPr>
        <p:blipFill>
          <a:blip r:embed="rId2"/>
          <a:stretch>
            <a:fillRect/>
          </a:stretch>
        </p:blipFill>
        <p:spPr>
          <a:xfrm>
            <a:off x="1000124" y="963573"/>
            <a:ext cx="9860179" cy="4646652"/>
          </a:xfrm>
          <a:prstGeom prst="rect">
            <a:avLst/>
          </a:prstGeom>
        </p:spPr>
      </p:pic>
      <p:sp>
        <p:nvSpPr>
          <p:cNvPr id="4" name="TextBox 3">
            <a:extLst>
              <a:ext uri="{FF2B5EF4-FFF2-40B4-BE49-F238E27FC236}">
                <a16:creationId xmlns:a16="http://schemas.microsoft.com/office/drawing/2014/main" id="{F21EA9EF-8433-B664-A7B4-ADCE997911B3}"/>
              </a:ext>
            </a:extLst>
          </p:cNvPr>
          <p:cNvSpPr txBox="1"/>
          <p:nvPr/>
        </p:nvSpPr>
        <p:spPr>
          <a:xfrm>
            <a:off x="1000125" y="200025"/>
            <a:ext cx="4505325" cy="553998"/>
          </a:xfrm>
          <a:prstGeom prst="rect">
            <a:avLst/>
          </a:prstGeom>
          <a:noFill/>
        </p:spPr>
        <p:txBody>
          <a:bodyPr wrap="square" rtlCol="0">
            <a:spAutoFit/>
          </a:bodyPr>
          <a:lstStyle/>
          <a:p>
            <a:r>
              <a:rPr lang="en-GB" sz="3000" b="1" dirty="0"/>
              <a:t>CREATE GATEWAY</a:t>
            </a:r>
            <a:endParaRPr lang="en-ZA" sz="3000" b="1" dirty="0"/>
          </a:p>
        </p:txBody>
      </p:sp>
    </p:spTree>
    <p:extLst>
      <p:ext uri="{BB962C8B-B14F-4D97-AF65-F5344CB8AC3E}">
        <p14:creationId xmlns:p14="http://schemas.microsoft.com/office/powerpoint/2010/main" val="11568281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B48AD7DB-EBFD-9083-E8D5-3D39BE0F8052}"/>
              </a:ext>
            </a:extLst>
          </p:cNvPr>
          <p:cNvPicPr>
            <a:picLocks noChangeAspect="1"/>
          </p:cNvPicPr>
          <p:nvPr/>
        </p:nvPicPr>
        <p:blipFill rotWithShape="1">
          <a:blip r:embed="rId2"/>
          <a:srcRect t="27077" r="-1" b="5072"/>
          <a:stretch/>
        </p:blipFill>
        <p:spPr>
          <a:xfrm>
            <a:off x="-1" y="10"/>
            <a:ext cx="12228129" cy="4666928"/>
          </a:xfrm>
          <a:prstGeom prst="rect">
            <a:avLst/>
          </a:prstGeom>
        </p:spPr>
      </p:pic>
      <p:sp>
        <p:nvSpPr>
          <p:cNvPr id="2" name="Title 1">
            <a:extLst>
              <a:ext uri="{FF2B5EF4-FFF2-40B4-BE49-F238E27FC236}">
                <a16:creationId xmlns:a16="http://schemas.microsoft.com/office/drawing/2014/main" id="{D59D18F6-57D8-258D-4F06-49693C63DF25}"/>
              </a:ext>
            </a:extLst>
          </p:cNvPr>
          <p:cNvSpPr>
            <a:spLocks noGrp="1"/>
          </p:cNvSpPr>
          <p:nvPr>
            <p:ph type="title"/>
          </p:nvPr>
        </p:nvSpPr>
        <p:spPr>
          <a:xfrm>
            <a:off x="804672" y="4551037"/>
            <a:ext cx="5021782" cy="1509931"/>
          </a:xfrm>
        </p:spPr>
        <p:txBody>
          <a:bodyPr>
            <a:normAutofit/>
          </a:bodyPr>
          <a:lstStyle/>
          <a:p>
            <a:r>
              <a:rPr lang="en-ZA" sz="3600">
                <a:solidFill>
                  <a:schemeClr val="tx2"/>
                </a:solidFill>
              </a:rPr>
              <a:t>Gateway registration</a:t>
            </a:r>
          </a:p>
        </p:txBody>
      </p:sp>
      <p:graphicFrame>
        <p:nvGraphicFramePr>
          <p:cNvPr id="5" name="Content Placeholder 2">
            <a:extLst>
              <a:ext uri="{FF2B5EF4-FFF2-40B4-BE49-F238E27FC236}">
                <a16:creationId xmlns:a16="http://schemas.microsoft.com/office/drawing/2014/main" id="{5BAA3AA7-98FB-76FE-7387-D647B2679D3B}"/>
              </a:ext>
            </a:extLst>
          </p:cNvPr>
          <p:cNvGraphicFramePr>
            <a:graphicFrameLocks noGrp="1"/>
          </p:cNvGraphicFramePr>
          <p:nvPr>
            <p:ph idx="1"/>
          </p:nvPr>
        </p:nvGraphicFramePr>
        <p:xfrm>
          <a:off x="6470247" y="4551037"/>
          <a:ext cx="4926411" cy="150993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708803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54A80C4-832F-B866-6F78-0BA95A981893}"/>
              </a:ext>
            </a:extLst>
          </p:cNvPr>
          <p:cNvPicPr>
            <a:picLocks noChangeAspect="1"/>
          </p:cNvPicPr>
          <p:nvPr/>
        </p:nvPicPr>
        <p:blipFill>
          <a:blip r:embed="rId2"/>
          <a:stretch>
            <a:fillRect/>
          </a:stretch>
        </p:blipFill>
        <p:spPr>
          <a:xfrm>
            <a:off x="752170" y="681543"/>
            <a:ext cx="6029630" cy="5494914"/>
          </a:xfrm>
          <a:prstGeom prst="rect">
            <a:avLst/>
          </a:prstGeom>
        </p:spPr>
      </p:pic>
      <p:pic>
        <p:nvPicPr>
          <p:cNvPr id="5" name="Picture 4">
            <a:extLst>
              <a:ext uri="{FF2B5EF4-FFF2-40B4-BE49-F238E27FC236}">
                <a16:creationId xmlns:a16="http://schemas.microsoft.com/office/drawing/2014/main" id="{A2E3CA33-541A-BE8E-797D-78428FBCAF0A}"/>
              </a:ext>
            </a:extLst>
          </p:cNvPr>
          <p:cNvPicPr>
            <a:picLocks noChangeAspect="1"/>
          </p:cNvPicPr>
          <p:nvPr/>
        </p:nvPicPr>
        <p:blipFill>
          <a:blip r:embed="rId3"/>
          <a:stretch>
            <a:fillRect/>
          </a:stretch>
        </p:blipFill>
        <p:spPr>
          <a:xfrm>
            <a:off x="5557405" y="575852"/>
            <a:ext cx="6201640" cy="5877745"/>
          </a:xfrm>
          <a:prstGeom prst="rect">
            <a:avLst/>
          </a:prstGeom>
        </p:spPr>
      </p:pic>
    </p:spTree>
    <p:extLst>
      <p:ext uri="{BB962C8B-B14F-4D97-AF65-F5344CB8AC3E}">
        <p14:creationId xmlns:p14="http://schemas.microsoft.com/office/powerpoint/2010/main" val="32178642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 name="Rectangle 50">
            <a:extLst>
              <a:ext uri="{FF2B5EF4-FFF2-40B4-BE49-F238E27FC236}">
                <a16:creationId xmlns:a16="http://schemas.microsoft.com/office/drawing/2014/main" id="{FFB60E8C-7224-44A4-87A0-46A1711DD2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F6B2213-4D34-713C-2FC3-810424E74FCC}"/>
              </a:ext>
            </a:extLst>
          </p:cNvPr>
          <p:cNvSpPr>
            <a:spLocks noGrp="1"/>
          </p:cNvSpPr>
          <p:nvPr>
            <p:ph type="title"/>
          </p:nvPr>
        </p:nvSpPr>
        <p:spPr>
          <a:xfrm>
            <a:off x="795528" y="386930"/>
            <a:ext cx="10141799" cy="1300554"/>
          </a:xfrm>
        </p:spPr>
        <p:txBody>
          <a:bodyPr anchor="b">
            <a:normAutofit/>
          </a:bodyPr>
          <a:lstStyle/>
          <a:p>
            <a:r>
              <a:rPr lang="en-ZA" sz="4800" b="1"/>
              <a:t>Gateway configuration</a:t>
            </a:r>
          </a:p>
        </p:txBody>
      </p:sp>
      <p:sp>
        <p:nvSpPr>
          <p:cNvPr id="53" name="Rectangle 52">
            <a:extLst>
              <a:ext uri="{FF2B5EF4-FFF2-40B4-BE49-F238E27FC236}">
                <a16:creationId xmlns:a16="http://schemas.microsoft.com/office/drawing/2014/main" id="{5DA32751-37A2-45C0-BE94-63D375E270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A55CB41D-E935-AE1E-833B-FD99DF2CBCCF}"/>
              </a:ext>
            </a:extLst>
          </p:cNvPr>
          <p:cNvPicPr>
            <a:picLocks noChangeAspect="1"/>
          </p:cNvPicPr>
          <p:nvPr/>
        </p:nvPicPr>
        <p:blipFill>
          <a:blip r:embed="rId2"/>
          <a:stretch>
            <a:fillRect/>
          </a:stretch>
        </p:blipFill>
        <p:spPr>
          <a:xfrm>
            <a:off x="635295" y="3512728"/>
            <a:ext cx="5150277" cy="1738217"/>
          </a:xfrm>
          <a:prstGeom prst="rect">
            <a:avLst/>
          </a:prstGeom>
        </p:spPr>
      </p:pic>
      <p:sp>
        <p:nvSpPr>
          <p:cNvPr id="6" name="Content Placeholder 5">
            <a:extLst>
              <a:ext uri="{FF2B5EF4-FFF2-40B4-BE49-F238E27FC236}">
                <a16:creationId xmlns:a16="http://schemas.microsoft.com/office/drawing/2014/main" id="{92C38113-D500-2B94-A935-4A73AC16F92E}"/>
              </a:ext>
            </a:extLst>
          </p:cNvPr>
          <p:cNvSpPr>
            <a:spLocks noGrp="1"/>
          </p:cNvSpPr>
          <p:nvPr>
            <p:ph idx="1"/>
          </p:nvPr>
        </p:nvSpPr>
        <p:spPr>
          <a:xfrm>
            <a:off x="6406429" y="2599509"/>
            <a:ext cx="4530898" cy="3639450"/>
          </a:xfrm>
        </p:spPr>
        <p:txBody>
          <a:bodyPr anchor="ctr">
            <a:normAutofit/>
          </a:bodyPr>
          <a:lstStyle/>
          <a:p>
            <a:pPr marL="0" indent="0">
              <a:buNone/>
            </a:pPr>
            <a:r>
              <a:rPr lang="en-GB" sz="2000" dirty="0"/>
              <a:t>Log in Dragino:</a:t>
            </a:r>
          </a:p>
          <a:p>
            <a:pPr marL="0" indent="0">
              <a:buNone/>
            </a:pPr>
            <a:endParaRPr lang="en-ZA" sz="2000" dirty="0"/>
          </a:p>
        </p:txBody>
      </p:sp>
      <p:sp>
        <p:nvSpPr>
          <p:cNvPr id="64" name="Rectangle 63">
            <a:extLst>
              <a:ext uri="{FF2B5EF4-FFF2-40B4-BE49-F238E27FC236}">
                <a16:creationId xmlns:a16="http://schemas.microsoft.com/office/drawing/2014/main" id="{5A55FBCD-CD42-40F5-8A1B-3203F9CAEE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94925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41AB65AE-A08D-4F43-8E53-5F1B8D8424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computer screen shot of a computer&#10;&#10;Description automatically generated">
            <a:extLst>
              <a:ext uri="{FF2B5EF4-FFF2-40B4-BE49-F238E27FC236}">
                <a16:creationId xmlns:a16="http://schemas.microsoft.com/office/drawing/2014/main" id="{90E3F345-D0E7-2136-F4DF-0C4D5268E571}"/>
              </a:ext>
            </a:extLst>
          </p:cNvPr>
          <p:cNvPicPr>
            <a:picLocks noChangeAspect="1"/>
          </p:cNvPicPr>
          <p:nvPr/>
        </p:nvPicPr>
        <p:blipFill rotWithShape="1">
          <a:blip r:embed="rId2"/>
          <a:srcRect r="5161" b="1"/>
          <a:stretch/>
        </p:blipFill>
        <p:spPr>
          <a:xfrm>
            <a:off x="838199" y="536943"/>
            <a:ext cx="4153757" cy="3900336"/>
          </a:xfrm>
          <a:prstGeom prst="rect">
            <a:avLst/>
          </a:prstGeom>
        </p:spPr>
      </p:pic>
      <p:pic>
        <p:nvPicPr>
          <p:cNvPr id="5" name="Picture 4" descr="A screenshot of a computer&#10;&#10;Description automatically generated">
            <a:extLst>
              <a:ext uri="{FF2B5EF4-FFF2-40B4-BE49-F238E27FC236}">
                <a16:creationId xmlns:a16="http://schemas.microsoft.com/office/drawing/2014/main" id="{A5E51566-E308-10DB-9232-F22AE7503BEA}"/>
              </a:ext>
            </a:extLst>
          </p:cNvPr>
          <p:cNvPicPr>
            <a:picLocks noChangeAspect="1"/>
          </p:cNvPicPr>
          <p:nvPr/>
        </p:nvPicPr>
        <p:blipFill rotWithShape="1">
          <a:blip r:embed="rId3"/>
          <a:srcRect t="24371" r="-2" b="13607"/>
          <a:stretch/>
        </p:blipFill>
        <p:spPr>
          <a:xfrm>
            <a:off x="5183372" y="536943"/>
            <a:ext cx="6304539" cy="3900336"/>
          </a:xfrm>
          <a:prstGeom prst="rect">
            <a:avLst/>
          </a:prstGeom>
        </p:spPr>
      </p:pic>
      <p:sp>
        <p:nvSpPr>
          <p:cNvPr id="6" name="TextBox 5">
            <a:extLst>
              <a:ext uri="{FF2B5EF4-FFF2-40B4-BE49-F238E27FC236}">
                <a16:creationId xmlns:a16="http://schemas.microsoft.com/office/drawing/2014/main" id="{B9F5D3A1-357E-8D93-014A-1B64C6C2F1A6}"/>
              </a:ext>
            </a:extLst>
          </p:cNvPr>
          <p:cNvSpPr txBox="1"/>
          <p:nvPr/>
        </p:nvSpPr>
        <p:spPr>
          <a:xfrm>
            <a:off x="5183372" y="4625162"/>
            <a:ext cx="6304540" cy="1667975"/>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sz="2000"/>
              <a:t>Use http://172.31.255.254/</a:t>
            </a:r>
            <a:br>
              <a:rPr lang="en-US" sz="2000"/>
            </a:br>
            <a:r>
              <a:rPr lang="en-US" sz="2000"/>
              <a:t>to open Dragino web Ui</a:t>
            </a:r>
          </a:p>
        </p:txBody>
      </p:sp>
    </p:spTree>
    <p:extLst>
      <p:ext uri="{BB962C8B-B14F-4D97-AF65-F5344CB8AC3E}">
        <p14:creationId xmlns:p14="http://schemas.microsoft.com/office/powerpoint/2010/main" val="18394859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3E251763-8C29-123A-BDB5-C3B573CEAA7B}"/>
              </a:ext>
            </a:extLst>
          </p:cNvPr>
          <p:cNvSpPr txBox="1"/>
          <p:nvPr/>
        </p:nvSpPr>
        <p:spPr>
          <a:xfrm>
            <a:off x="466722" y="586855"/>
            <a:ext cx="3201366" cy="3387497"/>
          </a:xfrm>
          <a:prstGeom prst="rect">
            <a:avLst/>
          </a:prstGeom>
        </p:spPr>
        <p:txBody>
          <a:bodyPr vert="horz" lIns="91440" tIns="45720" rIns="91440" bIns="45720" rtlCol="0" anchor="b">
            <a:normAutofit/>
          </a:bodyPr>
          <a:lstStyle/>
          <a:p>
            <a:pPr algn="r">
              <a:lnSpc>
                <a:spcPct val="90000"/>
              </a:lnSpc>
              <a:spcBef>
                <a:spcPct val="0"/>
              </a:spcBef>
              <a:spcAft>
                <a:spcPts val="600"/>
              </a:spcAft>
            </a:pPr>
            <a:r>
              <a:rPr lang="en-US" sz="4000" kern="1200">
                <a:solidFill>
                  <a:srgbClr val="FFFFFF"/>
                </a:solidFill>
                <a:latin typeface="+mj-lt"/>
                <a:ea typeface="+mj-ea"/>
                <a:cs typeface="+mj-cs"/>
              </a:rPr>
              <a:t>LOGIN</a:t>
            </a:r>
          </a:p>
        </p:txBody>
      </p:sp>
      <p:sp>
        <p:nvSpPr>
          <p:cNvPr id="5" name="TextBox 4">
            <a:extLst>
              <a:ext uri="{FF2B5EF4-FFF2-40B4-BE49-F238E27FC236}">
                <a16:creationId xmlns:a16="http://schemas.microsoft.com/office/drawing/2014/main" id="{054F421D-8A7C-3C86-D857-5236550EEBF3}"/>
              </a:ext>
            </a:extLst>
          </p:cNvPr>
          <p:cNvSpPr txBox="1"/>
          <p:nvPr/>
        </p:nvSpPr>
        <p:spPr>
          <a:xfrm>
            <a:off x="4581727" y="649480"/>
            <a:ext cx="3025303" cy="5546047"/>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sz="2000" dirty="0"/>
              <a:t>Username: root</a:t>
            </a:r>
          </a:p>
          <a:p>
            <a:pPr indent="-228600">
              <a:lnSpc>
                <a:spcPct val="90000"/>
              </a:lnSpc>
              <a:spcAft>
                <a:spcPts val="600"/>
              </a:spcAft>
              <a:buFont typeface="Arial" panose="020B0604020202020204" pitchFamily="34" charset="0"/>
              <a:buChar char="•"/>
            </a:pPr>
            <a:r>
              <a:rPr lang="en-US" sz="2000" dirty="0"/>
              <a:t>Password: </a:t>
            </a:r>
            <a:r>
              <a:rPr lang="en-US" sz="2000" dirty="0" err="1"/>
              <a:t>dragino</a:t>
            </a:r>
            <a:endParaRPr lang="en-US" sz="2000" dirty="0"/>
          </a:p>
        </p:txBody>
      </p:sp>
      <p:pic>
        <p:nvPicPr>
          <p:cNvPr id="3" name="Picture 2">
            <a:extLst>
              <a:ext uri="{FF2B5EF4-FFF2-40B4-BE49-F238E27FC236}">
                <a16:creationId xmlns:a16="http://schemas.microsoft.com/office/drawing/2014/main" id="{1E627623-23DE-25B0-329F-B9D7339308D5}"/>
              </a:ext>
            </a:extLst>
          </p:cNvPr>
          <p:cNvPicPr>
            <a:picLocks noChangeAspect="1"/>
          </p:cNvPicPr>
          <p:nvPr/>
        </p:nvPicPr>
        <p:blipFill>
          <a:blip r:embed="rId2"/>
          <a:stretch>
            <a:fillRect/>
          </a:stretch>
        </p:blipFill>
        <p:spPr>
          <a:xfrm>
            <a:off x="8109502" y="2101045"/>
            <a:ext cx="3615776" cy="2667788"/>
          </a:xfrm>
          <a:prstGeom prst="rect">
            <a:avLst/>
          </a:prstGeom>
        </p:spPr>
      </p:pic>
    </p:spTree>
    <p:extLst>
      <p:ext uri="{BB962C8B-B14F-4D97-AF65-F5344CB8AC3E}">
        <p14:creationId xmlns:p14="http://schemas.microsoft.com/office/powerpoint/2010/main" val="15238214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75F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4BB83B41-680C-0FDD-FC90-7D3D95939F6B}"/>
              </a:ext>
            </a:extLst>
          </p:cNvPr>
          <p:cNvPicPr>
            <a:picLocks noChangeAspect="1"/>
          </p:cNvPicPr>
          <p:nvPr/>
        </p:nvPicPr>
        <p:blipFill>
          <a:blip r:embed="rId2"/>
          <a:stretch>
            <a:fillRect/>
          </a:stretch>
        </p:blipFill>
        <p:spPr>
          <a:xfrm>
            <a:off x="790222" y="643467"/>
            <a:ext cx="10611555" cy="5571066"/>
          </a:xfrm>
          <a:prstGeom prst="rect">
            <a:avLst/>
          </a:prstGeom>
        </p:spPr>
      </p:pic>
    </p:spTree>
    <p:extLst>
      <p:ext uri="{BB962C8B-B14F-4D97-AF65-F5344CB8AC3E}">
        <p14:creationId xmlns:p14="http://schemas.microsoft.com/office/powerpoint/2010/main" val="19048717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screenshot of a computer&#10;&#10;Description automatically generated">
            <a:extLst>
              <a:ext uri="{FF2B5EF4-FFF2-40B4-BE49-F238E27FC236}">
                <a16:creationId xmlns:a16="http://schemas.microsoft.com/office/drawing/2014/main" id="{9745F175-B54B-92F5-91D4-7A86531D1E19}"/>
              </a:ext>
            </a:extLst>
          </p:cNvPr>
          <p:cNvPicPr>
            <a:picLocks noChangeAspect="1"/>
          </p:cNvPicPr>
          <p:nvPr/>
        </p:nvPicPr>
        <p:blipFill>
          <a:blip r:embed="rId2"/>
          <a:stretch>
            <a:fillRect/>
          </a:stretch>
        </p:blipFill>
        <p:spPr>
          <a:xfrm>
            <a:off x="1092493" y="457200"/>
            <a:ext cx="6127162" cy="5943600"/>
          </a:xfrm>
          <a:prstGeom prst="rect">
            <a:avLst/>
          </a:prstGeom>
        </p:spPr>
      </p:pic>
      <p:sp>
        <p:nvSpPr>
          <p:cNvPr id="5" name="Arrow: Down 4">
            <a:extLst>
              <a:ext uri="{FF2B5EF4-FFF2-40B4-BE49-F238E27FC236}">
                <a16:creationId xmlns:a16="http://schemas.microsoft.com/office/drawing/2014/main" id="{2269ED57-F4C7-A055-128C-B2B47CA2D01C}"/>
              </a:ext>
            </a:extLst>
          </p:cNvPr>
          <p:cNvSpPr/>
          <p:nvPr/>
        </p:nvSpPr>
        <p:spPr>
          <a:xfrm rot="5400000">
            <a:off x="6806891" y="2511567"/>
            <a:ext cx="272415" cy="1046458"/>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pic>
        <p:nvPicPr>
          <p:cNvPr id="7" name="Picture 6" descr="A screenshot of a computer&#10;&#10;Description automatically generated">
            <a:extLst>
              <a:ext uri="{FF2B5EF4-FFF2-40B4-BE49-F238E27FC236}">
                <a16:creationId xmlns:a16="http://schemas.microsoft.com/office/drawing/2014/main" id="{B35D8B76-1428-9F6C-BC10-7E944E96208D}"/>
              </a:ext>
            </a:extLst>
          </p:cNvPr>
          <p:cNvPicPr>
            <a:picLocks noChangeAspect="1"/>
          </p:cNvPicPr>
          <p:nvPr/>
        </p:nvPicPr>
        <p:blipFill>
          <a:blip r:embed="rId3"/>
          <a:stretch>
            <a:fillRect/>
          </a:stretch>
        </p:blipFill>
        <p:spPr>
          <a:xfrm>
            <a:off x="7333874" y="3520992"/>
            <a:ext cx="3765632" cy="924082"/>
          </a:xfrm>
          <a:prstGeom prst="rect">
            <a:avLst/>
          </a:prstGeom>
        </p:spPr>
      </p:pic>
      <p:sp>
        <p:nvSpPr>
          <p:cNvPr id="8" name="TextBox 7">
            <a:extLst>
              <a:ext uri="{FF2B5EF4-FFF2-40B4-BE49-F238E27FC236}">
                <a16:creationId xmlns:a16="http://schemas.microsoft.com/office/drawing/2014/main" id="{AAAD5506-2B49-090D-AA86-B60D6FB11F28}"/>
              </a:ext>
            </a:extLst>
          </p:cNvPr>
          <p:cNvSpPr txBox="1"/>
          <p:nvPr/>
        </p:nvSpPr>
        <p:spPr>
          <a:xfrm>
            <a:off x="7672704" y="2776855"/>
            <a:ext cx="1882140" cy="568745"/>
          </a:xfrm>
          <a:prstGeom prst="rect">
            <a:avLst/>
          </a:prstGeom>
          <a:noFill/>
        </p:spPr>
        <p:txBody>
          <a:bodyPr wrap="square" rtlCol="0">
            <a:spAutoFit/>
          </a:bodyPr>
          <a:lstStyle/>
          <a:p>
            <a:pPr defTabSz="786384">
              <a:spcAft>
                <a:spcPts val="600"/>
              </a:spcAft>
            </a:pPr>
            <a:r>
              <a:rPr lang="en-GB" sz="1548" kern="1200" dirty="0">
                <a:solidFill>
                  <a:schemeClr val="bg1"/>
                </a:solidFill>
                <a:latin typeface="+mn-lt"/>
                <a:ea typeface="+mn-ea"/>
                <a:cs typeface="+mn-cs"/>
              </a:rPr>
              <a:t>Same server address as TTN network</a:t>
            </a:r>
            <a:endParaRPr lang="en-ZA" dirty="0">
              <a:solidFill>
                <a:schemeClr val="bg1"/>
              </a:solidFill>
            </a:endParaRPr>
          </a:p>
        </p:txBody>
      </p:sp>
      <p:sp>
        <p:nvSpPr>
          <p:cNvPr id="9" name="Arrow: Down 8">
            <a:extLst>
              <a:ext uri="{FF2B5EF4-FFF2-40B4-BE49-F238E27FC236}">
                <a16:creationId xmlns:a16="http://schemas.microsoft.com/office/drawing/2014/main" id="{20CD945E-CEC7-36E7-762F-1B1732B35D40}"/>
              </a:ext>
            </a:extLst>
          </p:cNvPr>
          <p:cNvSpPr/>
          <p:nvPr/>
        </p:nvSpPr>
        <p:spPr>
          <a:xfrm rot="5400000">
            <a:off x="3496637" y="1157747"/>
            <a:ext cx="272415" cy="1046458"/>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0" name="TextBox 9">
            <a:extLst>
              <a:ext uri="{FF2B5EF4-FFF2-40B4-BE49-F238E27FC236}">
                <a16:creationId xmlns:a16="http://schemas.microsoft.com/office/drawing/2014/main" id="{5BC1477F-A3BB-77B0-2173-022FBBE9C3A1}"/>
              </a:ext>
            </a:extLst>
          </p:cNvPr>
          <p:cNvSpPr txBox="1"/>
          <p:nvPr/>
        </p:nvSpPr>
        <p:spPr>
          <a:xfrm>
            <a:off x="4194198" y="1400899"/>
            <a:ext cx="1882140" cy="568745"/>
          </a:xfrm>
          <a:prstGeom prst="rect">
            <a:avLst/>
          </a:prstGeom>
          <a:noFill/>
        </p:spPr>
        <p:txBody>
          <a:bodyPr wrap="square" rtlCol="0">
            <a:spAutoFit/>
          </a:bodyPr>
          <a:lstStyle/>
          <a:p>
            <a:pPr defTabSz="786384">
              <a:spcAft>
                <a:spcPts val="600"/>
              </a:spcAft>
            </a:pPr>
            <a:r>
              <a:rPr lang="en-GB" sz="1548" kern="1200">
                <a:solidFill>
                  <a:schemeClr val="tx1"/>
                </a:solidFill>
                <a:latin typeface="+mn-lt"/>
                <a:ea typeface="+mn-ea"/>
                <a:cs typeface="+mn-cs"/>
              </a:rPr>
              <a:t>Same server address as TTN network</a:t>
            </a:r>
            <a:endParaRPr lang="en-ZA"/>
          </a:p>
        </p:txBody>
      </p:sp>
      <p:pic>
        <p:nvPicPr>
          <p:cNvPr id="12" name="Picture 11" descr="A screenshot of a computer&#10;&#10;Description automatically generated">
            <a:extLst>
              <a:ext uri="{FF2B5EF4-FFF2-40B4-BE49-F238E27FC236}">
                <a16:creationId xmlns:a16="http://schemas.microsoft.com/office/drawing/2014/main" id="{6C97D1C8-6459-6CC8-B824-EE299B8061C2}"/>
              </a:ext>
            </a:extLst>
          </p:cNvPr>
          <p:cNvPicPr>
            <a:picLocks noChangeAspect="1"/>
          </p:cNvPicPr>
          <p:nvPr/>
        </p:nvPicPr>
        <p:blipFill>
          <a:blip r:embed="rId4"/>
          <a:stretch>
            <a:fillRect/>
          </a:stretch>
        </p:blipFill>
        <p:spPr>
          <a:xfrm>
            <a:off x="6149670" y="1383188"/>
            <a:ext cx="3814819" cy="691991"/>
          </a:xfrm>
          <a:prstGeom prst="rect">
            <a:avLst/>
          </a:prstGeom>
        </p:spPr>
      </p:pic>
    </p:spTree>
    <p:extLst>
      <p:ext uri="{BB962C8B-B14F-4D97-AF65-F5344CB8AC3E}">
        <p14:creationId xmlns:p14="http://schemas.microsoft.com/office/powerpoint/2010/main" val="6411926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86FF76B9-219D-4469-AF87-0236D290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2" name="Group 21">
            <a:extLst>
              <a:ext uri="{FF2B5EF4-FFF2-40B4-BE49-F238E27FC236}">
                <a16:creationId xmlns:a16="http://schemas.microsoft.com/office/drawing/2014/main" id="{DB88BD78-87E1-424D-B479-C37D8E41B1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23" name="Freeform: Shape 22">
              <a:extLst>
                <a:ext uri="{FF2B5EF4-FFF2-40B4-BE49-F238E27FC236}">
                  <a16:creationId xmlns:a16="http://schemas.microsoft.com/office/drawing/2014/main" id="{C05EB894-9410-4B20-95E4-7A25101AB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166E38B6-B050-4340-8E8F-3A971DADC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6" name="Rectangle 25">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Isosceles Triangle 27">
            <a:extLst>
              <a:ext uri="{FF2B5EF4-FFF2-40B4-BE49-F238E27FC236}">
                <a16:creationId xmlns:a16="http://schemas.microsoft.com/office/drawing/2014/main" id="{633C5E46-DAC5-4661-9C87-22B08E2A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screenshot of a computer&#10;&#10;Description automatically generated">
            <a:extLst>
              <a:ext uri="{FF2B5EF4-FFF2-40B4-BE49-F238E27FC236}">
                <a16:creationId xmlns:a16="http://schemas.microsoft.com/office/drawing/2014/main" id="{DD1DD3B6-5FA4-778B-8564-5397E02294BF}"/>
              </a:ext>
            </a:extLst>
          </p:cNvPr>
          <p:cNvPicPr>
            <a:picLocks noChangeAspect="1"/>
          </p:cNvPicPr>
          <p:nvPr/>
        </p:nvPicPr>
        <p:blipFill>
          <a:blip r:embed="rId2"/>
          <a:stretch>
            <a:fillRect/>
          </a:stretch>
        </p:blipFill>
        <p:spPr>
          <a:xfrm>
            <a:off x="643467" y="688314"/>
            <a:ext cx="7824881" cy="3867263"/>
          </a:xfrm>
          <a:prstGeom prst="rect">
            <a:avLst/>
          </a:prstGeom>
        </p:spPr>
      </p:pic>
      <p:pic>
        <p:nvPicPr>
          <p:cNvPr id="6" name="Picture 5" descr="A screenshot of a computer&#10;&#10;Description automatically generated">
            <a:extLst>
              <a:ext uri="{FF2B5EF4-FFF2-40B4-BE49-F238E27FC236}">
                <a16:creationId xmlns:a16="http://schemas.microsoft.com/office/drawing/2014/main" id="{79181FDA-5431-68DD-BB8A-BFB2A1001957}"/>
              </a:ext>
            </a:extLst>
          </p:cNvPr>
          <p:cNvPicPr>
            <a:picLocks noChangeAspect="1"/>
          </p:cNvPicPr>
          <p:nvPr/>
        </p:nvPicPr>
        <p:blipFill>
          <a:blip r:embed="rId3"/>
          <a:stretch>
            <a:fillRect/>
          </a:stretch>
        </p:blipFill>
        <p:spPr>
          <a:xfrm>
            <a:off x="4921530" y="4004209"/>
            <a:ext cx="5806180" cy="2165476"/>
          </a:xfrm>
          <a:prstGeom prst="rect">
            <a:avLst/>
          </a:prstGeom>
        </p:spPr>
      </p:pic>
      <p:cxnSp>
        <p:nvCxnSpPr>
          <p:cNvPr id="9" name="Straight Arrow Connector 8">
            <a:extLst>
              <a:ext uri="{FF2B5EF4-FFF2-40B4-BE49-F238E27FC236}">
                <a16:creationId xmlns:a16="http://schemas.microsoft.com/office/drawing/2014/main" id="{9629B194-AA50-E259-CB03-391A2E603EFC}"/>
              </a:ext>
            </a:extLst>
          </p:cNvPr>
          <p:cNvCxnSpPr>
            <a:cxnSpLocks/>
          </p:cNvCxnSpPr>
          <p:nvPr/>
        </p:nvCxnSpPr>
        <p:spPr>
          <a:xfrm flipH="1">
            <a:off x="5423210" y="2025675"/>
            <a:ext cx="3324659" cy="36442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2C6A4E6-090C-E183-59C2-25FC10A237C3}"/>
              </a:ext>
            </a:extLst>
          </p:cNvPr>
          <p:cNvCxnSpPr>
            <a:cxnSpLocks/>
          </p:cNvCxnSpPr>
          <p:nvPr/>
        </p:nvCxnSpPr>
        <p:spPr>
          <a:xfrm flipH="1">
            <a:off x="8323253" y="2170226"/>
            <a:ext cx="542064" cy="301019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22460A16-A92C-8EBE-4811-F08119310034}"/>
              </a:ext>
            </a:extLst>
          </p:cNvPr>
          <p:cNvSpPr txBox="1"/>
          <p:nvPr/>
        </p:nvSpPr>
        <p:spPr>
          <a:xfrm>
            <a:off x="8928557" y="1628162"/>
            <a:ext cx="2619976" cy="613117"/>
          </a:xfrm>
          <a:prstGeom prst="rect">
            <a:avLst/>
          </a:prstGeom>
          <a:noFill/>
        </p:spPr>
        <p:txBody>
          <a:bodyPr wrap="square" rtlCol="0">
            <a:spAutoFit/>
          </a:bodyPr>
          <a:lstStyle/>
          <a:p>
            <a:pPr defTabSz="859536">
              <a:spcAft>
                <a:spcPts val="600"/>
              </a:spcAft>
            </a:pPr>
            <a:r>
              <a:rPr lang="en-GB" sz="1692" kern="1200">
                <a:solidFill>
                  <a:schemeClr val="tx1"/>
                </a:solidFill>
                <a:latin typeface="+mn-lt"/>
                <a:ea typeface="+mn-ea"/>
                <a:cs typeface="+mn-cs"/>
              </a:rPr>
              <a:t>They must be the same TTN as well Dragino gateway</a:t>
            </a:r>
            <a:endParaRPr lang="en-ZA"/>
          </a:p>
        </p:txBody>
      </p:sp>
    </p:spTree>
    <p:extLst>
      <p:ext uri="{BB962C8B-B14F-4D97-AF65-F5344CB8AC3E}">
        <p14:creationId xmlns:p14="http://schemas.microsoft.com/office/powerpoint/2010/main" val="16879660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8908DB7-C3A6-4FCB-9820-CEE02B398C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ketch line">
            <a:extLst>
              <a:ext uri="{FF2B5EF4-FFF2-40B4-BE49-F238E27FC236}">
                <a16:creationId xmlns:a16="http://schemas.microsoft.com/office/drawing/2014/main" id="{535742DD-1B16-4E9D-B715-0D74B4574A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267200" y="630936"/>
            <a:ext cx="18288" cy="5590381"/>
          </a:xfrm>
          <a:custGeom>
            <a:avLst/>
            <a:gdLst>
              <a:gd name="connsiteX0" fmla="*/ 0 w 18288"/>
              <a:gd name="connsiteY0" fmla="*/ 0 h 5590381"/>
              <a:gd name="connsiteX1" fmla="*/ 18288 w 18288"/>
              <a:gd name="connsiteY1" fmla="*/ 0 h 5590381"/>
              <a:gd name="connsiteX2" fmla="*/ 18288 w 18288"/>
              <a:gd name="connsiteY2" fmla="*/ 754701 h 5590381"/>
              <a:gd name="connsiteX3" fmla="*/ 18288 w 18288"/>
              <a:gd name="connsiteY3" fmla="*/ 1565307 h 5590381"/>
              <a:gd name="connsiteX4" fmla="*/ 18288 w 18288"/>
              <a:gd name="connsiteY4" fmla="*/ 2152297 h 5590381"/>
              <a:gd name="connsiteX5" fmla="*/ 18288 w 18288"/>
              <a:gd name="connsiteY5" fmla="*/ 2906998 h 5590381"/>
              <a:gd name="connsiteX6" fmla="*/ 18288 w 18288"/>
              <a:gd name="connsiteY6" fmla="*/ 3549892 h 5590381"/>
              <a:gd name="connsiteX7" fmla="*/ 18288 w 18288"/>
              <a:gd name="connsiteY7" fmla="*/ 4080978 h 5590381"/>
              <a:gd name="connsiteX8" fmla="*/ 18288 w 18288"/>
              <a:gd name="connsiteY8" fmla="*/ 4835680 h 5590381"/>
              <a:gd name="connsiteX9" fmla="*/ 18288 w 18288"/>
              <a:gd name="connsiteY9" fmla="*/ 5590381 h 5590381"/>
              <a:gd name="connsiteX10" fmla="*/ 0 w 18288"/>
              <a:gd name="connsiteY10" fmla="*/ 5590381 h 5590381"/>
              <a:gd name="connsiteX11" fmla="*/ 0 w 18288"/>
              <a:gd name="connsiteY11" fmla="*/ 4835680 h 5590381"/>
              <a:gd name="connsiteX12" fmla="*/ 0 w 18288"/>
              <a:gd name="connsiteY12" fmla="*/ 4304593 h 5590381"/>
              <a:gd name="connsiteX13" fmla="*/ 0 w 18288"/>
              <a:gd name="connsiteY13" fmla="*/ 3773507 h 5590381"/>
              <a:gd name="connsiteX14" fmla="*/ 0 w 18288"/>
              <a:gd name="connsiteY14" fmla="*/ 3186517 h 5590381"/>
              <a:gd name="connsiteX15" fmla="*/ 0 w 18288"/>
              <a:gd name="connsiteY15" fmla="*/ 2487720 h 5590381"/>
              <a:gd name="connsiteX16" fmla="*/ 0 w 18288"/>
              <a:gd name="connsiteY16" fmla="*/ 1956633 h 5590381"/>
              <a:gd name="connsiteX17" fmla="*/ 0 w 18288"/>
              <a:gd name="connsiteY17" fmla="*/ 1425547 h 5590381"/>
              <a:gd name="connsiteX18" fmla="*/ 0 w 18288"/>
              <a:gd name="connsiteY18" fmla="*/ 614942 h 5590381"/>
              <a:gd name="connsiteX19" fmla="*/ 0 w 18288"/>
              <a:gd name="connsiteY19" fmla="*/ 0 h 5590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8288" h="5590381" fill="none" extrusionOk="0">
                <a:moveTo>
                  <a:pt x="0" y="0"/>
                </a:moveTo>
                <a:cubicBezTo>
                  <a:pt x="7726" y="-435"/>
                  <a:pt x="14198" y="437"/>
                  <a:pt x="18288" y="0"/>
                </a:cubicBezTo>
                <a:cubicBezTo>
                  <a:pt x="-5226" y="225076"/>
                  <a:pt x="46275" y="562283"/>
                  <a:pt x="18288" y="754701"/>
                </a:cubicBezTo>
                <a:cubicBezTo>
                  <a:pt x="-9699" y="947119"/>
                  <a:pt x="30081" y="1239251"/>
                  <a:pt x="18288" y="1565307"/>
                </a:cubicBezTo>
                <a:cubicBezTo>
                  <a:pt x="6495" y="1891363"/>
                  <a:pt x="7160" y="1999140"/>
                  <a:pt x="18288" y="2152297"/>
                </a:cubicBezTo>
                <a:cubicBezTo>
                  <a:pt x="29417" y="2305454"/>
                  <a:pt x="28705" y="2598333"/>
                  <a:pt x="18288" y="2906998"/>
                </a:cubicBezTo>
                <a:cubicBezTo>
                  <a:pt x="7871" y="3215663"/>
                  <a:pt x="35263" y="3327412"/>
                  <a:pt x="18288" y="3549892"/>
                </a:cubicBezTo>
                <a:cubicBezTo>
                  <a:pt x="1313" y="3772372"/>
                  <a:pt x="38561" y="3843836"/>
                  <a:pt x="18288" y="4080978"/>
                </a:cubicBezTo>
                <a:cubicBezTo>
                  <a:pt x="-1985" y="4318120"/>
                  <a:pt x="-3806" y="4511166"/>
                  <a:pt x="18288" y="4835680"/>
                </a:cubicBezTo>
                <a:cubicBezTo>
                  <a:pt x="40382" y="5160194"/>
                  <a:pt x="-13070" y="5401748"/>
                  <a:pt x="18288" y="5590381"/>
                </a:cubicBezTo>
                <a:cubicBezTo>
                  <a:pt x="12010" y="5589863"/>
                  <a:pt x="6799" y="5589982"/>
                  <a:pt x="0" y="5590381"/>
                </a:cubicBezTo>
                <a:cubicBezTo>
                  <a:pt x="-6480" y="5250523"/>
                  <a:pt x="-32148" y="5052531"/>
                  <a:pt x="0" y="4835680"/>
                </a:cubicBezTo>
                <a:cubicBezTo>
                  <a:pt x="32148" y="4618829"/>
                  <a:pt x="5352" y="4496374"/>
                  <a:pt x="0" y="4304593"/>
                </a:cubicBezTo>
                <a:cubicBezTo>
                  <a:pt x="-5352" y="4112812"/>
                  <a:pt x="9645" y="3919423"/>
                  <a:pt x="0" y="3773507"/>
                </a:cubicBezTo>
                <a:cubicBezTo>
                  <a:pt x="-9645" y="3627591"/>
                  <a:pt x="-10654" y="3330687"/>
                  <a:pt x="0" y="3186517"/>
                </a:cubicBezTo>
                <a:cubicBezTo>
                  <a:pt x="10654" y="3042347"/>
                  <a:pt x="18181" y="2635923"/>
                  <a:pt x="0" y="2487720"/>
                </a:cubicBezTo>
                <a:cubicBezTo>
                  <a:pt x="-18181" y="2339517"/>
                  <a:pt x="-7947" y="2113537"/>
                  <a:pt x="0" y="1956633"/>
                </a:cubicBezTo>
                <a:cubicBezTo>
                  <a:pt x="7947" y="1799729"/>
                  <a:pt x="-15145" y="1657735"/>
                  <a:pt x="0" y="1425547"/>
                </a:cubicBezTo>
                <a:cubicBezTo>
                  <a:pt x="15145" y="1193359"/>
                  <a:pt x="-23832" y="948054"/>
                  <a:pt x="0" y="614942"/>
                </a:cubicBezTo>
                <a:cubicBezTo>
                  <a:pt x="23832" y="281831"/>
                  <a:pt x="2816" y="129878"/>
                  <a:pt x="0" y="0"/>
                </a:cubicBezTo>
                <a:close/>
              </a:path>
              <a:path w="18288" h="5590381" stroke="0" extrusionOk="0">
                <a:moveTo>
                  <a:pt x="0" y="0"/>
                </a:moveTo>
                <a:cubicBezTo>
                  <a:pt x="5871" y="848"/>
                  <a:pt x="11713" y="-200"/>
                  <a:pt x="18288" y="0"/>
                </a:cubicBezTo>
                <a:cubicBezTo>
                  <a:pt x="41141" y="165299"/>
                  <a:pt x="3613" y="427555"/>
                  <a:pt x="18288" y="698798"/>
                </a:cubicBezTo>
                <a:cubicBezTo>
                  <a:pt x="32963" y="970041"/>
                  <a:pt x="19680" y="1226199"/>
                  <a:pt x="18288" y="1397595"/>
                </a:cubicBezTo>
                <a:cubicBezTo>
                  <a:pt x="16896" y="1568991"/>
                  <a:pt x="38798" y="1794517"/>
                  <a:pt x="18288" y="2152297"/>
                </a:cubicBezTo>
                <a:cubicBezTo>
                  <a:pt x="-2222" y="2510077"/>
                  <a:pt x="40846" y="2594424"/>
                  <a:pt x="18288" y="2739287"/>
                </a:cubicBezTo>
                <a:cubicBezTo>
                  <a:pt x="-4270" y="2884150"/>
                  <a:pt x="27117" y="3129706"/>
                  <a:pt x="18288" y="3493988"/>
                </a:cubicBezTo>
                <a:cubicBezTo>
                  <a:pt x="9459" y="3858270"/>
                  <a:pt x="54201" y="4041447"/>
                  <a:pt x="18288" y="4304593"/>
                </a:cubicBezTo>
                <a:cubicBezTo>
                  <a:pt x="-17625" y="4567740"/>
                  <a:pt x="49627" y="5149125"/>
                  <a:pt x="18288" y="5590381"/>
                </a:cubicBezTo>
                <a:cubicBezTo>
                  <a:pt x="10860" y="5590744"/>
                  <a:pt x="7568" y="5590157"/>
                  <a:pt x="0" y="5590381"/>
                </a:cubicBezTo>
                <a:cubicBezTo>
                  <a:pt x="36767" y="5266821"/>
                  <a:pt x="-16223" y="5116146"/>
                  <a:pt x="0" y="4835680"/>
                </a:cubicBezTo>
                <a:cubicBezTo>
                  <a:pt x="16223" y="4555214"/>
                  <a:pt x="-16316" y="4356490"/>
                  <a:pt x="0" y="4136882"/>
                </a:cubicBezTo>
                <a:cubicBezTo>
                  <a:pt x="16316" y="3917274"/>
                  <a:pt x="8005" y="3773465"/>
                  <a:pt x="0" y="3549892"/>
                </a:cubicBezTo>
                <a:cubicBezTo>
                  <a:pt x="-8005" y="3326319"/>
                  <a:pt x="27623" y="3052456"/>
                  <a:pt x="0" y="2851094"/>
                </a:cubicBezTo>
                <a:cubicBezTo>
                  <a:pt x="-27623" y="2649732"/>
                  <a:pt x="5614" y="2455815"/>
                  <a:pt x="0" y="2264104"/>
                </a:cubicBezTo>
                <a:cubicBezTo>
                  <a:pt x="-5614" y="2072393"/>
                  <a:pt x="22598" y="1990723"/>
                  <a:pt x="0" y="1733018"/>
                </a:cubicBezTo>
                <a:cubicBezTo>
                  <a:pt x="-22598" y="1475313"/>
                  <a:pt x="-6965" y="1369123"/>
                  <a:pt x="0" y="1090124"/>
                </a:cubicBezTo>
                <a:cubicBezTo>
                  <a:pt x="6965" y="811125"/>
                  <a:pt x="-19273" y="50704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3114097614">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screenshot of a computer&#10;&#10;Description automatically generated">
            <a:extLst>
              <a:ext uri="{FF2B5EF4-FFF2-40B4-BE49-F238E27FC236}">
                <a16:creationId xmlns:a16="http://schemas.microsoft.com/office/drawing/2014/main" id="{7CFDA8A1-C8AD-A697-0470-D6A221ECC414}"/>
              </a:ext>
            </a:extLst>
          </p:cNvPr>
          <p:cNvPicPr>
            <a:picLocks noChangeAspect="1"/>
          </p:cNvPicPr>
          <p:nvPr/>
        </p:nvPicPr>
        <p:blipFill>
          <a:blip r:embed="rId2"/>
          <a:stretch>
            <a:fillRect/>
          </a:stretch>
        </p:blipFill>
        <p:spPr>
          <a:xfrm>
            <a:off x="4654296" y="1234691"/>
            <a:ext cx="6894576" cy="2706121"/>
          </a:xfrm>
          <a:prstGeom prst="rect">
            <a:avLst/>
          </a:prstGeom>
        </p:spPr>
      </p:pic>
      <p:sp>
        <p:nvSpPr>
          <p:cNvPr id="4" name="TextBox 3">
            <a:extLst>
              <a:ext uri="{FF2B5EF4-FFF2-40B4-BE49-F238E27FC236}">
                <a16:creationId xmlns:a16="http://schemas.microsoft.com/office/drawing/2014/main" id="{1E58D81B-E1D2-5873-CA00-CDA2EEEC06DF}"/>
              </a:ext>
            </a:extLst>
          </p:cNvPr>
          <p:cNvSpPr txBox="1"/>
          <p:nvPr/>
        </p:nvSpPr>
        <p:spPr>
          <a:xfrm>
            <a:off x="4654296" y="4798577"/>
            <a:ext cx="6894576" cy="1428487"/>
          </a:xfrm>
          <a:prstGeom prst="rect">
            <a:avLst/>
          </a:prstGeom>
        </p:spPr>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r>
              <a:rPr lang="en-US" sz="2200"/>
              <a:t>Setup WIFI which gateway will use to transfer data to TTN.</a:t>
            </a:r>
          </a:p>
        </p:txBody>
      </p:sp>
    </p:spTree>
    <p:extLst>
      <p:ext uri="{BB962C8B-B14F-4D97-AF65-F5344CB8AC3E}">
        <p14:creationId xmlns:p14="http://schemas.microsoft.com/office/powerpoint/2010/main" val="10456581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41" name="Rectangle 1040">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Lacuna and Semtech Expand LoRaWAN® Coverage through IoT to Satellite  Connectivity | Business Wire">
            <a:extLst>
              <a:ext uri="{FF2B5EF4-FFF2-40B4-BE49-F238E27FC236}">
                <a16:creationId xmlns:a16="http://schemas.microsoft.com/office/drawing/2014/main" id="{F63EF964-C176-1069-A3C5-FCDC793EB78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20689"/>
          <a:stretch/>
        </p:blipFill>
        <p:spPr bwMode="auto">
          <a:xfrm>
            <a:off x="1" y="10"/>
            <a:ext cx="9669642" cy="6857990"/>
          </a:xfrm>
          <a:prstGeom prst="rect">
            <a:avLst/>
          </a:prstGeom>
          <a:noFill/>
          <a:extLst>
            <a:ext uri="{909E8E84-426E-40DD-AFC4-6F175D3DCCD1}">
              <a14:hiddenFill xmlns:a14="http://schemas.microsoft.com/office/drawing/2010/main">
                <a:solidFill>
                  <a:srgbClr val="FFFFFF"/>
                </a:solidFill>
              </a14:hiddenFill>
            </a:ext>
          </a:extLst>
        </p:spPr>
      </p:pic>
      <p:sp>
        <p:nvSpPr>
          <p:cNvPr id="1043" name="Rectangle 1042">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F6B2213-4D34-713C-2FC3-810424E74FCC}"/>
              </a:ext>
            </a:extLst>
          </p:cNvPr>
          <p:cNvSpPr>
            <a:spLocks noGrp="1"/>
          </p:cNvSpPr>
          <p:nvPr>
            <p:ph type="title"/>
          </p:nvPr>
        </p:nvSpPr>
        <p:spPr>
          <a:xfrm>
            <a:off x="6939186" y="365125"/>
            <a:ext cx="4414614" cy="1899912"/>
          </a:xfrm>
        </p:spPr>
        <p:txBody>
          <a:bodyPr>
            <a:normAutofit/>
          </a:bodyPr>
          <a:lstStyle/>
          <a:p>
            <a:r>
              <a:rPr lang="en-GB" sz="4000" dirty="0"/>
              <a:t>WHAT IS LORA?</a:t>
            </a:r>
            <a:endParaRPr lang="en-ZA" sz="4000" dirty="0"/>
          </a:p>
        </p:txBody>
      </p:sp>
      <p:sp>
        <p:nvSpPr>
          <p:cNvPr id="3" name="Content Placeholder 2">
            <a:extLst>
              <a:ext uri="{FF2B5EF4-FFF2-40B4-BE49-F238E27FC236}">
                <a16:creationId xmlns:a16="http://schemas.microsoft.com/office/drawing/2014/main" id="{E5C5FE98-5416-8237-445F-288DD78A5DDF}"/>
              </a:ext>
            </a:extLst>
          </p:cNvPr>
          <p:cNvSpPr>
            <a:spLocks noGrp="1"/>
          </p:cNvSpPr>
          <p:nvPr>
            <p:ph idx="1"/>
          </p:nvPr>
        </p:nvSpPr>
        <p:spPr>
          <a:xfrm>
            <a:off x="6939186" y="2434201"/>
            <a:ext cx="4414614" cy="3742762"/>
          </a:xfrm>
        </p:spPr>
        <p:txBody>
          <a:bodyPr>
            <a:noAutofit/>
          </a:bodyPr>
          <a:lstStyle/>
          <a:p>
            <a:pPr marL="0" indent="0" algn="just">
              <a:buNone/>
            </a:pPr>
            <a:r>
              <a:rPr lang="en-GB" sz="1800" b="1" dirty="0"/>
              <a:t>LoRa</a:t>
            </a:r>
            <a:r>
              <a:rPr lang="en-GB" sz="1800" dirty="0"/>
              <a:t> which stands for Long Range, is a wireless communication technology designed for long-range communication between devices with low power consumption. LoRa operates in the Industrial, Scientific, and Medical (ISM) radio bands, and it is often used in Internet of Things (IoT) applications.</a:t>
            </a:r>
          </a:p>
          <a:p>
            <a:pPr marL="0" indent="0" algn="just">
              <a:buNone/>
            </a:pPr>
            <a:r>
              <a:rPr lang="en-GB" sz="1800" b="1" i="1" dirty="0"/>
              <a:t>What are the industrial scientific and medical ISM bands?</a:t>
            </a:r>
          </a:p>
          <a:p>
            <a:pPr marL="0" indent="0" algn="just">
              <a:buNone/>
            </a:pPr>
            <a:r>
              <a:rPr lang="en-GB" sz="1800" dirty="0"/>
              <a:t>The industrial, scientific and medical (ISM) radio bands are frequencies reserved internationally for the use of radio frequency (RF) energy for industrial, scientific and medical uses for other purposes other than telecommunications</a:t>
            </a:r>
            <a:endParaRPr lang="en-ZA" sz="1800" dirty="0"/>
          </a:p>
        </p:txBody>
      </p:sp>
    </p:spTree>
    <p:extLst>
      <p:ext uri="{BB962C8B-B14F-4D97-AF65-F5344CB8AC3E}">
        <p14:creationId xmlns:p14="http://schemas.microsoft.com/office/powerpoint/2010/main" val="27758888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CCF5ED79-F1CE-F373-2C0A-AB994FE814E8}"/>
              </a:ext>
            </a:extLst>
          </p:cNvPr>
          <p:cNvSpPr txBox="1"/>
          <p:nvPr/>
        </p:nvSpPr>
        <p:spPr>
          <a:xfrm>
            <a:off x="699713" y="248038"/>
            <a:ext cx="7063721" cy="1159200"/>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000" b="1" kern="1200">
                <a:solidFill>
                  <a:srgbClr val="FFFFFF"/>
                </a:solidFill>
                <a:latin typeface="+mj-lt"/>
                <a:ea typeface="+mj-ea"/>
                <a:cs typeface="+mj-cs"/>
              </a:rPr>
              <a:t>Successfully connected Gateway</a:t>
            </a:r>
          </a:p>
        </p:txBody>
      </p:sp>
      <p:pic>
        <p:nvPicPr>
          <p:cNvPr id="3" name="Picture 2" descr="A screenshot of a computer&#10;&#10;Description automatically generated">
            <a:extLst>
              <a:ext uri="{FF2B5EF4-FFF2-40B4-BE49-F238E27FC236}">
                <a16:creationId xmlns:a16="http://schemas.microsoft.com/office/drawing/2014/main" id="{DE5DE08C-1782-E850-41EB-DF7A9C720643}"/>
              </a:ext>
            </a:extLst>
          </p:cNvPr>
          <p:cNvPicPr>
            <a:picLocks noChangeAspect="1"/>
          </p:cNvPicPr>
          <p:nvPr/>
        </p:nvPicPr>
        <p:blipFill>
          <a:blip r:embed="rId2"/>
          <a:stretch>
            <a:fillRect/>
          </a:stretch>
        </p:blipFill>
        <p:spPr>
          <a:xfrm>
            <a:off x="432225" y="2833067"/>
            <a:ext cx="11327549" cy="2718612"/>
          </a:xfrm>
          <a:prstGeom prst="rect">
            <a:avLst/>
          </a:prstGeom>
        </p:spPr>
      </p:pic>
    </p:spTree>
    <p:extLst>
      <p:ext uri="{BB962C8B-B14F-4D97-AF65-F5344CB8AC3E}">
        <p14:creationId xmlns:p14="http://schemas.microsoft.com/office/powerpoint/2010/main" val="13728409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C4879EFC-8E62-4E00-973C-C45EE9EC67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56CA55D0-A0E3-14E7-4D0A-1A3E34416DB8}"/>
              </a:ext>
            </a:extLst>
          </p:cNvPr>
          <p:cNvSpPr txBox="1"/>
          <p:nvPr/>
        </p:nvSpPr>
        <p:spPr>
          <a:xfrm>
            <a:off x="638881" y="457200"/>
            <a:ext cx="10909640" cy="1368614"/>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6600">
                <a:latin typeface="+mj-lt"/>
                <a:ea typeface="+mj-ea"/>
                <a:cs typeface="+mj-cs"/>
              </a:rPr>
              <a:t>Run The following servers</a:t>
            </a:r>
          </a:p>
        </p:txBody>
      </p:sp>
      <p:sp>
        <p:nvSpPr>
          <p:cNvPr id="15" name="sketch line">
            <a:extLst>
              <a:ext uri="{FF2B5EF4-FFF2-40B4-BE49-F238E27FC236}">
                <a16:creationId xmlns:a16="http://schemas.microsoft.com/office/drawing/2014/main" id="{D6A9C53F-5F90-40A5-8C85-5412D39C8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1850683"/>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D8671022-A72E-515A-D94B-C5E7F72131F1}"/>
              </a:ext>
            </a:extLst>
          </p:cNvPr>
          <p:cNvPicPr>
            <a:picLocks noChangeAspect="1"/>
          </p:cNvPicPr>
          <p:nvPr/>
        </p:nvPicPr>
        <p:blipFill>
          <a:blip r:embed="rId2"/>
          <a:stretch>
            <a:fillRect/>
          </a:stretch>
        </p:blipFill>
        <p:spPr>
          <a:xfrm>
            <a:off x="989264" y="2642616"/>
            <a:ext cx="4275968" cy="3605784"/>
          </a:xfrm>
          <a:prstGeom prst="rect">
            <a:avLst/>
          </a:prstGeom>
        </p:spPr>
      </p:pic>
      <p:pic>
        <p:nvPicPr>
          <p:cNvPr id="5" name="Picture 4">
            <a:extLst>
              <a:ext uri="{FF2B5EF4-FFF2-40B4-BE49-F238E27FC236}">
                <a16:creationId xmlns:a16="http://schemas.microsoft.com/office/drawing/2014/main" id="{706C4044-6F77-5741-4527-B82E2DBDF835}"/>
              </a:ext>
            </a:extLst>
          </p:cNvPr>
          <p:cNvPicPr>
            <a:picLocks noChangeAspect="1"/>
          </p:cNvPicPr>
          <p:nvPr/>
        </p:nvPicPr>
        <p:blipFill>
          <a:blip r:embed="rId3"/>
          <a:stretch>
            <a:fillRect/>
          </a:stretch>
        </p:blipFill>
        <p:spPr>
          <a:xfrm>
            <a:off x="5919884" y="2950670"/>
            <a:ext cx="5614416" cy="2989676"/>
          </a:xfrm>
          <a:prstGeom prst="rect">
            <a:avLst/>
          </a:prstGeom>
        </p:spPr>
      </p:pic>
    </p:spTree>
    <p:extLst>
      <p:ext uri="{BB962C8B-B14F-4D97-AF65-F5344CB8AC3E}">
        <p14:creationId xmlns:p14="http://schemas.microsoft.com/office/powerpoint/2010/main" val="15475508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9B7AD9F6-8CE7-4299-8FC6-328F4DCD3F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7951563-899E-075B-8B03-10D4360774F1}"/>
              </a:ext>
            </a:extLst>
          </p:cNvPr>
          <p:cNvSpPr>
            <a:spLocks noGrp="1"/>
          </p:cNvSpPr>
          <p:nvPr>
            <p:ph type="title"/>
          </p:nvPr>
        </p:nvSpPr>
        <p:spPr>
          <a:xfrm>
            <a:off x="4654296" y="640080"/>
            <a:ext cx="6894576" cy="3566160"/>
          </a:xfrm>
        </p:spPr>
        <p:txBody>
          <a:bodyPr vert="horz" lIns="91440" tIns="45720" rIns="91440" bIns="45720" rtlCol="0" anchor="b">
            <a:normAutofit/>
          </a:bodyPr>
          <a:lstStyle/>
          <a:p>
            <a:r>
              <a:rPr lang="en-US" sz="6600" dirty="0"/>
              <a:t>CREATING APPLICATION</a:t>
            </a:r>
          </a:p>
        </p:txBody>
      </p:sp>
      <p:sp>
        <p:nvSpPr>
          <p:cNvPr id="4" name="Text Placeholder 3">
            <a:extLst>
              <a:ext uri="{FF2B5EF4-FFF2-40B4-BE49-F238E27FC236}">
                <a16:creationId xmlns:a16="http://schemas.microsoft.com/office/drawing/2014/main" id="{99E7839A-5D5C-F494-7676-66CFB603E3D9}"/>
              </a:ext>
            </a:extLst>
          </p:cNvPr>
          <p:cNvSpPr>
            <a:spLocks noGrp="1"/>
          </p:cNvSpPr>
          <p:nvPr>
            <p:ph type="body" sz="half" idx="2"/>
          </p:nvPr>
        </p:nvSpPr>
        <p:spPr>
          <a:xfrm>
            <a:off x="4654296" y="4636008"/>
            <a:ext cx="6894576" cy="1572768"/>
          </a:xfrm>
        </p:spPr>
        <p:txBody>
          <a:bodyPr vert="horz" lIns="91440" tIns="45720" rIns="91440" bIns="45720" rtlCol="0">
            <a:normAutofit/>
          </a:bodyPr>
          <a:lstStyle/>
          <a:p>
            <a:r>
              <a:rPr lang="en-US" sz="2400" dirty="0"/>
              <a:t>To add LoRaWAN END device you need TTN application</a:t>
            </a:r>
          </a:p>
        </p:txBody>
      </p:sp>
      <p:pic>
        <p:nvPicPr>
          <p:cNvPr id="21" name="Picture 20" descr="A finger pointing on a tablet with green neon lights">
            <a:extLst>
              <a:ext uri="{FF2B5EF4-FFF2-40B4-BE49-F238E27FC236}">
                <a16:creationId xmlns:a16="http://schemas.microsoft.com/office/drawing/2014/main" id="{DB9C1FA0-12F0-1E39-2236-BB2FD4EA4579}"/>
              </a:ext>
            </a:extLst>
          </p:cNvPr>
          <p:cNvPicPr>
            <a:picLocks noChangeAspect="1"/>
          </p:cNvPicPr>
          <p:nvPr/>
        </p:nvPicPr>
        <p:blipFill rotWithShape="1">
          <a:blip r:embed="rId2"/>
          <a:srcRect l="18621" r="41961" b="-1"/>
          <a:stretch/>
        </p:blipFill>
        <p:spPr>
          <a:xfrm>
            <a:off x="20" y="10"/>
            <a:ext cx="4049786" cy="6857990"/>
          </a:xfrm>
          <a:custGeom>
            <a:avLst/>
            <a:gdLst/>
            <a:ahLst/>
            <a:cxnLst/>
            <a:rect l="l" t="t" r="r" b="b"/>
            <a:pathLst>
              <a:path w="4049806" h="6858000">
                <a:moveTo>
                  <a:pt x="0" y="0"/>
                </a:moveTo>
                <a:lnTo>
                  <a:pt x="4018525" y="0"/>
                </a:lnTo>
                <a:lnTo>
                  <a:pt x="4019816" y="10931"/>
                </a:lnTo>
                <a:cubicBezTo>
                  <a:pt x="4034945" y="94836"/>
                  <a:pt x="4032275" y="179884"/>
                  <a:pt x="4036343" y="264297"/>
                </a:cubicBezTo>
                <a:cubicBezTo>
                  <a:pt x="4041301" y="367652"/>
                  <a:pt x="4035072" y="471135"/>
                  <a:pt x="4032911" y="574617"/>
                </a:cubicBezTo>
                <a:cubicBezTo>
                  <a:pt x="4031004" y="662717"/>
                  <a:pt x="4022232" y="750690"/>
                  <a:pt x="4025029" y="838916"/>
                </a:cubicBezTo>
                <a:cubicBezTo>
                  <a:pt x="4025029" y="841968"/>
                  <a:pt x="4025029" y="845019"/>
                  <a:pt x="4025029" y="848070"/>
                </a:cubicBezTo>
                <a:cubicBezTo>
                  <a:pt x="4017020" y="945068"/>
                  <a:pt x="4017020" y="1042576"/>
                  <a:pt x="4025029" y="1139574"/>
                </a:cubicBezTo>
                <a:cubicBezTo>
                  <a:pt x="4027609" y="1179950"/>
                  <a:pt x="4026885" y="1220466"/>
                  <a:pt x="4022868" y="1260728"/>
                </a:cubicBezTo>
                <a:cubicBezTo>
                  <a:pt x="4019054" y="1311960"/>
                  <a:pt x="4006849" y="1364083"/>
                  <a:pt x="4015621" y="1414934"/>
                </a:cubicBezTo>
                <a:cubicBezTo>
                  <a:pt x="4021367" y="1456784"/>
                  <a:pt x="4024558" y="1498940"/>
                  <a:pt x="4025156" y="1541172"/>
                </a:cubicBezTo>
                <a:cubicBezTo>
                  <a:pt x="4029478" y="1635755"/>
                  <a:pt x="4025283" y="1730847"/>
                  <a:pt x="4023757" y="1825685"/>
                </a:cubicBezTo>
                <a:cubicBezTo>
                  <a:pt x="4021850" y="1936286"/>
                  <a:pt x="4024647" y="2046634"/>
                  <a:pt x="4015748" y="2157235"/>
                </a:cubicBezTo>
                <a:cubicBezTo>
                  <a:pt x="4010790" y="2246581"/>
                  <a:pt x="4010790" y="2336130"/>
                  <a:pt x="4015748" y="2425476"/>
                </a:cubicBezTo>
                <a:cubicBezTo>
                  <a:pt x="4018164" y="2507473"/>
                  <a:pt x="4030495" y="2588454"/>
                  <a:pt x="4028461" y="2671214"/>
                </a:cubicBezTo>
                <a:cubicBezTo>
                  <a:pt x="4026046" y="2767832"/>
                  <a:pt x="4014604" y="2863940"/>
                  <a:pt x="4018164" y="2960685"/>
                </a:cubicBezTo>
                <a:cubicBezTo>
                  <a:pt x="4019816" y="3006832"/>
                  <a:pt x="4019944" y="3052980"/>
                  <a:pt x="4020961" y="3099127"/>
                </a:cubicBezTo>
                <a:cubicBezTo>
                  <a:pt x="4021978" y="3154682"/>
                  <a:pt x="4032021" y="3210110"/>
                  <a:pt x="4026427" y="3265665"/>
                </a:cubicBezTo>
                <a:cubicBezTo>
                  <a:pt x="4017147" y="3358087"/>
                  <a:pt x="3993120" y="3448857"/>
                  <a:pt x="4008121" y="3543567"/>
                </a:cubicBezTo>
                <a:cubicBezTo>
                  <a:pt x="4016384" y="3595690"/>
                  <a:pt x="4025791" y="3647940"/>
                  <a:pt x="4030495" y="3700571"/>
                </a:cubicBezTo>
                <a:cubicBezTo>
                  <a:pt x="4034690" y="3747608"/>
                  <a:pt x="4045369" y="3795408"/>
                  <a:pt x="4037233" y="3842191"/>
                </a:cubicBezTo>
                <a:cubicBezTo>
                  <a:pt x="4030368" y="3882237"/>
                  <a:pt x="4034055" y="3922282"/>
                  <a:pt x="4028715" y="3962327"/>
                </a:cubicBezTo>
                <a:cubicBezTo>
                  <a:pt x="4021723" y="4014831"/>
                  <a:pt x="4017910" y="4068352"/>
                  <a:pt x="4012697" y="4121111"/>
                </a:cubicBezTo>
                <a:cubicBezTo>
                  <a:pt x="4007866" y="4169038"/>
                  <a:pt x="4004307" y="4216838"/>
                  <a:pt x="4017020" y="4261841"/>
                </a:cubicBezTo>
                <a:cubicBezTo>
                  <a:pt x="4048039" y="4375112"/>
                  <a:pt x="4031004" y="4487748"/>
                  <a:pt x="4019308" y="4600257"/>
                </a:cubicBezTo>
                <a:cubicBezTo>
                  <a:pt x="4013587" y="4655049"/>
                  <a:pt x="4005197" y="4712765"/>
                  <a:pt x="4017910" y="4762853"/>
                </a:cubicBezTo>
                <a:cubicBezTo>
                  <a:pt x="4041428" y="4851716"/>
                  <a:pt x="4022995" y="4936764"/>
                  <a:pt x="4012824" y="5021432"/>
                </a:cubicBezTo>
                <a:cubicBezTo>
                  <a:pt x="4002654" y="5106099"/>
                  <a:pt x="4000239" y="5189495"/>
                  <a:pt x="4018037" y="5272637"/>
                </a:cubicBezTo>
                <a:cubicBezTo>
                  <a:pt x="4030495" y="5331116"/>
                  <a:pt x="4030495" y="5390612"/>
                  <a:pt x="4032021" y="5449600"/>
                </a:cubicBezTo>
                <a:cubicBezTo>
                  <a:pt x="4032911" y="5486339"/>
                  <a:pt x="4019308" y="5523842"/>
                  <a:pt x="4010282" y="5560582"/>
                </a:cubicBezTo>
                <a:cubicBezTo>
                  <a:pt x="3994009" y="5626943"/>
                  <a:pt x="3988162" y="5694321"/>
                  <a:pt x="4010282" y="5759029"/>
                </a:cubicBezTo>
                <a:cubicBezTo>
                  <a:pt x="4040793" y="5848655"/>
                  <a:pt x="4058336" y="5938407"/>
                  <a:pt x="4045623" y="6033117"/>
                </a:cubicBezTo>
                <a:cubicBezTo>
                  <a:pt x="4038377" y="6091724"/>
                  <a:pt x="4036597" y="6151347"/>
                  <a:pt x="4025664" y="6209190"/>
                </a:cubicBezTo>
                <a:cubicBezTo>
                  <a:pt x="4007358" y="6304790"/>
                  <a:pt x="4013841" y="6399882"/>
                  <a:pt x="4028461" y="6494211"/>
                </a:cubicBezTo>
                <a:cubicBezTo>
                  <a:pt x="4038542" y="6573081"/>
                  <a:pt x="4039610" y="6652829"/>
                  <a:pt x="4031639" y="6731941"/>
                </a:cubicBezTo>
                <a:lnTo>
                  <a:pt x="4022913" y="6858000"/>
                </a:lnTo>
                <a:lnTo>
                  <a:pt x="0" y="6858000"/>
                </a:lnTo>
                <a:close/>
              </a:path>
            </a:pathLst>
          </a:custGeom>
        </p:spPr>
      </p:pic>
      <p:sp>
        <p:nvSpPr>
          <p:cNvPr id="27" name="sketchy line">
            <a:extLst>
              <a:ext uri="{FF2B5EF4-FFF2-40B4-BE49-F238E27FC236}">
                <a16:creationId xmlns:a16="http://schemas.microsoft.com/office/drawing/2014/main" id="{82580482-BA80-420A-8A05-C58E97F26B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6" y="4409267"/>
            <a:ext cx="4242816" cy="18288"/>
          </a:xfrm>
          <a:custGeom>
            <a:avLst/>
            <a:gdLst>
              <a:gd name="connsiteX0" fmla="*/ 0 w 4242816"/>
              <a:gd name="connsiteY0" fmla="*/ 0 h 18288"/>
              <a:gd name="connsiteX1" fmla="*/ 690973 w 4242816"/>
              <a:gd name="connsiteY1" fmla="*/ 0 h 18288"/>
              <a:gd name="connsiteX2" fmla="*/ 1212233 w 4242816"/>
              <a:gd name="connsiteY2" fmla="*/ 0 h 18288"/>
              <a:gd name="connsiteX3" fmla="*/ 1860778 w 4242816"/>
              <a:gd name="connsiteY3" fmla="*/ 0 h 18288"/>
              <a:gd name="connsiteX4" fmla="*/ 2424466 w 4242816"/>
              <a:gd name="connsiteY4" fmla="*/ 0 h 18288"/>
              <a:gd name="connsiteX5" fmla="*/ 3115439 w 4242816"/>
              <a:gd name="connsiteY5" fmla="*/ 0 h 18288"/>
              <a:gd name="connsiteX6" fmla="*/ 3636699 w 4242816"/>
              <a:gd name="connsiteY6" fmla="*/ 0 h 18288"/>
              <a:gd name="connsiteX7" fmla="*/ 4242816 w 4242816"/>
              <a:gd name="connsiteY7" fmla="*/ 0 h 18288"/>
              <a:gd name="connsiteX8" fmla="*/ 4242816 w 4242816"/>
              <a:gd name="connsiteY8" fmla="*/ 18288 h 18288"/>
              <a:gd name="connsiteX9" fmla="*/ 3636699 w 4242816"/>
              <a:gd name="connsiteY9" fmla="*/ 18288 h 18288"/>
              <a:gd name="connsiteX10" fmla="*/ 3030583 w 4242816"/>
              <a:gd name="connsiteY10" fmla="*/ 18288 h 18288"/>
              <a:gd name="connsiteX11" fmla="*/ 2466894 w 4242816"/>
              <a:gd name="connsiteY11" fmla="*/ 18288 h 18288"/>
              <a:gd name="connsiteX12" fmla="*/ 1988062 w 4242816"/>
              <a:gd name="connsiteY12" fmla="*/ 18288 h 18288"/>
              <a:gd name="connsiteX13" fmla="*/ 1466802 w 4242816"/>
              <a:gd name="connsiteY13" fmla="*/ 18288 h 18288"/>
              <a:gd name="connsiteX14" fmla="*/ 860686 w 4242816"/>
              <a:gd name="connsiteY14" fmla="*/ 18288 h 18288"/>
              <a:gd name="connsiteX15" fmla="*/ 0 w 4242816"/>
              <a:gd name="connsiteY15" fmla="*/ 18288 h 18288"/>
              <a:gd name="connsiteX16" fmla="*/ 0 w 4242816"/>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2816" h="18288" fill="none" extrusionOk="0">
                <a:moveTo>
                  <a:pt x="0" y="0"/>
                </a:moveTo>
                <a:cubicBezTo>
                  <a:pt x="249934" y="1471"/>
                  <a:pt x="379877" y="-29444"/>
                  <a:pt x="690973" y="0"/>
                </a:cubicBezTo>
                <a:cubicBezTo>
                  <a:pt x="1002069" y="29444"/>
                  <a:pt x="1021583" y="17501"/>
                  <a:pt x="1212233" y="0"/>
                </a:cubicBezTo>
                <a:cubicBezTo>
                  <a:pt x="1402883" y="-17501"/>
                  <a:pt x="1678760" y="5386"/>
                  <a:pt x="1860778" y="0"/>
                </a:cubicBezTo>
                <a:cubicBezTo>
                  <a:pt x="2042796" y="-5386"/>
                  <a:pt x="2245608" y="-22401"/>
                  <a:pt x="2424466" y="0"/>
                </a:cubicBezTo>
                <a:cubicBezTo>
                  <a:pt x="2603324" y="22401"/>
                  <a:pt x="2890020" y="33806"/>
                  <a:pt x="3115439" y="0"/>
                </a:cubicBezTo>
                <a:cubicBezTo>
                  <a:pt x="3340858" y="-33806"/>
                  <a:pt x="3428300" y="18628"/>
                  <a:pt x="3636699" y="0"/>
                </a:cubicBezTo>
                <a:cubicBezTo>
                  <a:pt x="3845098" y="-18628"/>
                  <a:pt x="4108824" y="5541"/>
                  <a:pt x="4242816" y="0"/>
                </a:cubicBezTo>
                <a:cubicBezTo>
                  <a:pt x="4242066" y="4160"/>
                  <a:pt x="4243125" y="10356"/>
                  <a:pt x="4242816" y="18288"/>
                </a:cubicBezTo>
                <a:cubicBezTo>
                  <a:pt x="4113424" y="32735"/>
                  <a:pt x="3768327" y="47567"/>
                  <a:pt x="3636699" y="18288"/>
                </a:cubicBezTo>
                <a:cubicBezTo>
                  <a:pt x="3505071" y="-10991"/>
                  <a:pt x="3294208" y="-4990"/>
                  <a:pt x="3030583" y="18288"/>
                </a:cubicBezTo>
                <a:cubicBezTo>
                  <a:pt x="2766958" y="41566"/>
                  <a:pt x="2649277" y="20974"/>
                  <a:pt x="2466894" y="18288"/>
                </a:cubicBezTo>
                <a:cubicBezTo>
                  <a:pt x="2284511" y="15602"/>
                  <a:pt x="2151277" y="1154"/>
                  <a:pt x="1988062" y="18288"/>
                </a:cubicBezTo>
                <a:cubicBezTo>
                  <a:pt x="1824847" y="35422"/>
                  <a:pt x="1691359" y="9265"/>
                  <a:pt x="1466802" y="18288"/>
                </a:cubicBezTo>
                <a:cubicBezTo>
                  <a:pt x="1242245" y="27311"/>
                  <a:pt x="1006161" y="36605"/>
                  <a:pt x="860686" y="18288"/>
                </a:cubicBezTo>
                <a:cubicBezTo>
                  <a:pt x="715211" y="-29"/>
                  <a:pt x="242774" y="46538"/>
                  <a:pt x="0" y="18288"/>
                </a:cubicBezTo>
                <a:cubicBezTo>
                  <a:pt x="-146" y="11482"/>
                  <a:pt x="-422" y="5192"/>
                  <a:pt x="0" y="0"/>
                </a:cubicBezTo>
                <a:close/>
              </a:path>
              <a:path w="4242816" h="18288" stroke="0" extrusionOk="0">
                <a:moveTo>
                  <a:pt x="0" y="0"/>
                </a:moveTo>
                <a:cubicBezTo>
                  <a:pt x="259751" y="-14018"/>
                  <a:pt x="356632" y="-15007"/>
                  <a:pt x="521260" y="0"/>
                </a:cubicBezTo>
                <a:cubicBezTo>
                  <a:pt x="685888" y="15007"/>
                  <a:pt x="885786" y="5167"/>
                  <a:pt x="1212233" y="0"/>
                </a:cubicBezTo>
                <a:cubicBezTo>
                  <a:pt x="1538680" y="-5167"/>
                  <a:pt x="1458849" y="7951"/>
                  <a:pt x="1691065" y="0"/>
                </a:cubicBezTo>
                <a:cubicBezTo>
                  <a:pt x="1923281" y="-7951"/>
                  <a:pt x="1985780" y="-16303"/>
                  <a:pt x="2169897" y="0"/>
                </a:cubicBezTo>
                <a:cubicBezTo>
                  <a:pt x="2354014" y="16303"/>
                  <a:pt x="2633054" y="-2739"/>
                  <a:pt x="2776014" y="0"/>
                </a:cubicBezTo>
                <a:cubicBezTo>
                  <a:pt x="2918974" y="2739"/>
                  <a:pt x="3112688" y="-15682"/>
                  <a:pt x="3339702" y="0"/>
                </a:cubicBezTo>
                <a:cubicBezTo>
                  <a:pt x="3566716" y="15682"/>
                  <a:pt x="4015278" y="-28467"/>
                  <a:pt x="4242816" y="0"/>
                </a:cubicBezTo>
                <a:cubicBezTo>
                  <a:pt x="4243501" y="7633"/>
                  <a:pt x="4242294" y="10002"/>
                  <a:pt x="4242816" y="18288"/>
                </a:cubicBezTo>
                <a:cubicBezTo>
                  <a:pt x="3924964" y="16283"/>
                  <a:pt x="3746362" y="-1805"/>
                  <a:pt x="3551843" y="18288"/>
                </a:cubicBezTo>
                <a:cubicBezTo>
                  <a:pt x="3357324" y="38381"/>
                  <a:pt x="3126422" y="47156"/>
                  <a:pt x="2860870" y="18288"/>
                </a:cubicBezTo>
                <a:cubicBezTo>
                  <a:pt x="2595318" y="-10580"/>
                  <a:pt x="2572437" y="11441"/>
                  <a:pt x="2297182" y="18288"/>
                </a:cubicBezTo>
                <a:cubicBezTo>
                  <a:pt x="2021927" y="25135"/>
                  <a:pt x="1916908" y="33601"/>
                  <a:pt x="1733493" y="18288"/>
                </a:cubicBezTo>
                <a:cubicBezTo>
                  <a:pt x="1550078" y="2975"/>
                  <a:pt x="1412440" y="27896"/>
                  <a:pt x="1212233" y="18288"/>
                </a:cubicBezTo>
                <a:cubicBezTo>
                  <a:pt x="1012026" y="8680"/>
                  <a:pt x="914386" y="13859"/>
                  <a:pt x="648545" y="18288"/>
                </a:cubicBezTo>
                <a:cubicBezTo>
                  <a:pt x="382704" y="22717"/>
                  <a:pt x="233522" y="39342"/>
                  <a:pt x="0" y="18288"/>
                </a:cubicBezTo>
                <a:cubicBezTo>
                  <a:pt x="-772" y="13661"/>
                  <a:pt x="-839" y="849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447740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Freeform: Shape 12">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1" name="Isosceles Triangle 20">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screenshot of a computer&#10;&#10;Description automatically generated">
            <a:extLst>
              <a:ext uri="{FF2B5EF4-FFF2-40B4-BE49-F238E27FC236}">
                <a16:creationId xmlns:a16="http://schemas.microsoft.com/office/drawing/2014/main" id="{E7E1DA8C-06C3-907A-6B0C-91A271C562BA}"/>
              </a:ext>
            </a:extLst>
          </p:cNvPr>
          <p:cNvPicPr>
            <a:picLocks noChangeAspect="1"/>
          </p:cNvPicPr>
          <p:nvPr/>
        </p:nvPicPr>
        <p:blipFill>
          <a:blip r:embed="rId2"/>
          <a:stretch>
            <a:fillRect/>
          </a:stretch>
        </p:blipFill>
        <p:spPr>
          <a:xfrm>
            <a:off x="1891422" y="643467"/>
            <a:ext cx="8409156" cy="5571065"/>
          </a:xfrm>
          <a:prstGeom prst="rect">
            <a:avLst/>
          </a:prstGeom>
          <a:ln>
            <a:noFill/>
          </a:ln>
        </p:spPr>
      </p:pic>
      <p:sp>
        <p:nvSpPr>
          <p:cNvPr id="23" name="Isosceles Triangle 22">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099576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467279D-DDE4-4BC4-16AF-C8C4120F84C4}"/>
              </a:ext>
            </a:extLst>
          </p:cNvPr>
          <p:cNvSpPr>
            <a:spLocks noGrp="1"/>
          </p:cNvSpPr>
          <p:nvPr>
            <p:ph type="title" idx="4294967295"/>
          </p:nvPr>
        </p:nvSpPr>
        <p:spPr>
          <a:xfrm>
            <a:off x="561975" y="266700"/>
            <a:ext cx="4419600" cy="1130300"/>
          </a:xfrm>
        </p:spPr>
        <p:txBody>
          <a:bodyPr/>
          <a:lstStyle/>
          <a:p>
            <a:r>
              <a:rPr lang="en-GB"/>
              <a:t>Adding End Device</a:t>
            </a:r>
            <a:endParaRPr lang="en-ZA" dirty="0"/>
          </a:p>
        </p:txBody>
      </p:sp>
      <p:pic>
        <p:nvPicPr>
          <p:cNvPr id="8" name="Content Placeholder 7">
            <a:extLst>
              <a:ext uri="{FF2B5EF4-FFF2-40B4-BE49-F238E27FC236}">
                <a16:creationId xmlns:a16="http://schemas.microsoft.com/office/drawing/2014/main" id="{AC100CD7-36AB-92E3-6CE5-FDC4D38C28ED}"/>
              </a:ext>
            </a:extLst>
          </p:cNvPr>
          <p:cNvPicPr>
            <a:picLocks noGrp="1" noChangeAspect="1"/>
          </p:cNvPicPr>
          <p:nvPr>
            <p:ph idx="4294967295"/>
          </p:nvPr>
        </p:nvPicPr>
        <p:blipFill>
          <a:blip r:embed="rId2"/>
          <a:stretch>
            <a:fillRect/>
          </a:stretch>
        </p:blipFill>
        <p:spPr>
          <a:xfrm>
            <a:off x="6705600" y="0"/>
            <a:ext cx="5486400" cy="1397000"/>
          </a:xfrm>
        </p:spPr>
      </p:pic>
      <p:pic>
        <p:nvPicPr>
          <p:cNvPr id="13" name="Picture 12">
            <a:extLst>
              <a:ext uri="{FF2B5EF4-FFF2-40B4-BE49-F238E27FC236}">
                <a16:creationId xmlns:a16="http://schemas.microsoft.com/office/drawing/2014/main" id="{021A4F6E-E1D4-81D4-FD57-ADE7D74FBE0C}"/>
              </a:ext>
            </a:extLst>
          </p:cNvPr>
          <p:cNvPicPr>
            <a:picLocks noChangeAspect="1"/>
          </p:cNvPicPr>
          <p:nvPr/>
        </p:nvPicPr>
        <p:blipFill>
          <a:blip r:embed="rId3"/>
          <a:stretch>
            <a:fillRect/>
          </a:stretch>
        </p:blipFill>
        <p:spPr>
          <a:xfrm>
            <a:off x="561975" y="1485187"/>
            <a:ext cx="5792008" cy="5106113"/>
          </a:xfrm>
          <a:prstGeom prst="rect">
            <a:avLst/>
          </a:prstGeom>
        </p:spPr>
      </p:pic>
      <p:pic>
        <p:nvPicPr>
          <p:cNvPr id="15" name="Picture 14">
            <a:extLst>
              <a:ext uri="{FF2B5EF4-FFF2-40B4-BE49-F238E27FC236}">
                <a16:creationId xmlns:a16="http://schemas.microsoft.com/office/drawing/2014/main" id="{81365E7C-7493-6403-B737-F3682D2D21FF}"/>
              </a:ext>
            </a:extLst>
          </p:cNvPr>
          <p:cNvPicPr>
            <a:picLocks noChangeAspect="1"/>
          </p:cNvPicPr>
          <p:nvPr/>
        </p:nvPicPr>
        <p:blipFill>
          <a:blip r:embed="rId4"/>
          <a:stretch>
            <a:fillRect/>
          </a:stretch>
        </p:blipFill>
        <p:spPr>
          <a:xfrm>
            <a:off x="6552680" y="2333358"/>
            <a:ext cx="4141432" cy="4257942"/>
          </a:xfrm>
          <a:prstGeom prst="rect">
            <a:avLst/>
          </a:prstGeom>
        </p:spPr>
      </p:pic>
    </p:spTree>
    <p:extLst>
      <p:ext uri="{BB962C8B-B14F-4D97-AF65-F5344CB8AC3E}">
        <p14:creationId xmlns:p14="http://schemas.microsoft.com/office/powerpoint/2010/main" val="17572434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2" name="Rectangle 41">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Rectangle 45">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Freeform: Shape 49">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extBox 1">
            <a:extLst>
              <a:ext uri="{FF2B5EF4-FFF2-40B4-BE49-F238E27FC236}">
                <a16:creationId xmlns:a16="http://schemas.microsoft.com/office/drawing/2014/main" id="{74C2D1AC-C4DC-B2FB-6821-C5C48107D056}"/>
              </a:ext>
            </a:extLst>
          </p:cNvPr>
          <p:cNvSpPr txBox="1"/>
          <p:nvPr/>
        </p:nvSpPr>
        <p:spPr>
          <a:xfrm>
            <a:off x="660041" y="2767106"/>
            <a:ext cx="2880828" cy="3071906"/>
          </a:xfrm>
          <a:prstGeom prst="rect">
            <a:avLst/>
          </a:prstGeom>
        </p:spPr>
        <p:txBody>
          <a:bodyPr vert="horz" lIns="91440" tIns="45720" rIns="91440" bIns="45720" rtlCol="0" anchor="t">
            <a:normAutofit/>
          </a:bodyPr>
          <a:lstStyle/>
          <a:p>
            <a:pPr>
              <a:lnSpc>
                <a:spcPct val="90000"/>
              </a:lnSpc>
              <a:spcBef>
                <a:spcPct val="0"/>
              </a:spcBef>
              <a:spcAft>
                <a:spcPts val="600"/>
              </a:spcAft>
            </a:pPr>
            <a:r>
              <a:rPr lang="en-US" sz="3100" kern="1200" dirty="0">
                <a:solidFill>
                  <a:srgbClr val="FFFFFF"/>
                </a:solidFill>
                <a:latin typeface="+mj-lt"/>
                <a:ea typeface="+mj-ea"/>
                <a:cs typeface="+mj-cs"/>
              </a:rPr>
              <a:t>Generate: DevEUI, AppKey or provide from the device datasheet.</a:t>
            </a:r>
            <a:br>
              <a:rPr lang="en-US" sz="3100" kern="1200" dirty="0">
                <a:solidFill>
                  <a:srgbClr val="FFFFFF"/>
                </a:solidFill>
                <a:latin typeface="+mj-lt"/>
                <a:ea typeface="+mj-ea"/>
                <a:cs typeface="+mj-cs"/>
              </a:rPr>
            </a:br>
            <a:endParaRPr lang="en-US" sz="3100" kern="1200" dirty="0">
              <a:solidFill>
                <a:srgbClr val="FFFFFF"/>
              </a:solidFill>
              <a:latin typeface="+mj-lt"/>
              <a:ea typeface="+mj-ea"/>
              <a:cs typeface="+mj-cs"/>
            </a:endParaRPr>
          </a:p>
        </p:txBody>
      </p:sp>
      <p:pic>
        <p:nvPicPr>
          <p:cNvPr id="17" name="Picture 16" descr="A screenshot of a computer&#10;&#10;Description automatically generated">
            <a:extLst>
              <a:ext uri="{FF2B5EF4-FFF2-40B4-BE49-F238E27FC236}">
                <a16:creationId xmlns:a16="http://schemas.microsoft.com/office/drawing/2014/main" id="{DB9A1AD6-2B9A-7E5E-7892-185A8A531278}"/>
              </a:ext>
            </a:extLst>
          </p:cNvPr>
          <p:cNvPicPr>
            <a:picLocks noChangeAspect="1"/>
          </p:cNvPicPr>
          <p:nvPr/>
        </p:nvPicPr>
        <p:blipFill>
          <a:blip r:embed="rId2"/>
          <a:stretch>
            <a:fillRect/>
          </a:stretch>
        </p:blipFill>
        <p:spPr>
          <a:xfrm>
            <a:off x="5296056" y="467208"/>
            <a:ext cx="5638491" cy="5923584"/>
          </a:xfrm>
          <a:prstGeom prst="rect">
            <a:avLst/>
          </a:prstGeom>
        </p:spPr>
      </p:pic>
    </p:spTree>
    <p:extLst>
      <p:ext uri="{BB962C8B-B14F-4D97-AF65-F5344CB8AC3E}">
        <p14:creationId xmlns:p14="http://schemas.microsoft.com/office/powerpoint/2010/main" val="17027167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156" name="Rectangle 6155">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58" name="Rectangle 6157">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55" name="Rectangle 6154">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57" name="Rectangle 6156">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59" name="Freeform: Shape 6158">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 name="TextBox 2">
            <a:extLst>
              <a:ext uri="{FF2B5EF4-FFF2-40B4-BE49-F238E27FC236}">
                <a16:creationId xmlns:a16="http://schemas.microsoft.com/office/drawing/2014/main" id="{101C22B5-DBFB-C8C9-A6D1-9DBB3E088E63}"/>
              </a:ext>
            </a:extLst>
          </p:cNvPr>
          <p:cNvSpPr txBox="1"/>
          <p:nvPr/>
        </p:nvSpPr>
        <p:spPr>
          <a:xfrm>
            <a:off x="660041" y="2767106"/>
            <a:ext cx="2880828" cy="3071906"/>
          </a:xfrm>
          <a:prstGeom prst="rect">
            <a:avLst/>
          </a:prstGeom>
        </p:spPr>
        <p:txBody>
          <a:bodyPr vert="horz" lIns="91440" tIns="45720" rIns="91440" bIns="45720" rtlCol="0" anchor="t">
            <a:normAutofit/>
          </a:bodyPr>
          <a:lstStyle/>
          <a:p>
            <a:pPr>
              <a:lnSpc>
                <a:spcPct val="90000"/>
              </a:lnSpc>
              <a:spcBef>
                <a:spcPct val="0"/>
              </a:spcBef>
              <a:spcAft>
                <a:spcPts val="600"/>
              </a:spcAft>
            </a:pPr>
            <a:r>
              <a:rPr lang="en-US" sz="4000" b="1" kern="1200">
                <a:solidFill>
                  <a:srgbClr val="FFFFFF"/>
                </a:solidFill>
                <a:latin typeface="+mj-lt"/>
                <a:ea typeface="+mj-ea"/>
                <a:cs typeface="+mj-cs"/>
              </a:rPr>
              <a:t>Exporting data from the LoRaWAN Server</a:t>
            </a:r>
          </a:p>
        </p:txBody>
      </p:sp>
      <p:pic>
        <p:nvPicPr>
          <p:cNvPr id="6146" name="Picture 2" descr="The Things Network | Internet of Things Wiki | Fandom">
            <a:extLst>
              <a:ext uri="{FF2B5EF4-FFF2-40B4-BE49-F238E27FC236}">
                <a16:creationId xmlns:a16="http://schemas.microsoft.com/office/drawing/2014/main" id="{E4E83E8A-33BC-D438-3142-E7F33D00561D}"/>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502428" y="646414"/>
            <a:ext cx="7225748" cy="55651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22856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EDDBB197-D710-4A4F-A9CA-FD2177498B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975D1CFA-2CDB-4B64-BD9F-85744E8DA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C9E8A4D-D687-002F-1AD9-466FBB7AEE12}"/>
              </a:ext>
            </a:extLst>
          </p:cNvPr>
          <p:cNvSpPr>
            <a:spLocks noGrp="1"/>
          </p:cNvSpPr>
          <p:nvPr>
            <p:ph type="title"/>
          </p:nvPr>
        </p:nvSpPr>
        <p:spPr>
          <a:xfrm>
            <a:off x="804672" y="802955"/>
            <a:ext cx="4977976" cy="1454051"/>
          </a:xfrm>
        </p:spPr>
        <p:txBody>
          <a:bodyPr>
            <a:normAutofit/>
          </a:bodyPr>
          <a:lstStyle/>
          <a:p>
            <a:r>
              <a:rPr lang="en-GB" sz="3600">
                <a:solidFill>
                  <a:schemeClr val="tx2"/>
                </a:solidFill>
              </a:rPr>
              <a:t>How to get Data from TTN Network</a:t>
            </a:r>
            <a:endParaRPr lang="en-ZA" sz="3600">
              <a:solidFill>
                <a:schemeClr val="tx2"/>
              </a:solidFill>
            </a:endParaRPr>
          </a:p>
        </p:txBody>
      </p:sp>
      <p:sp>
        <p:nvSpPr>
          <p:cNvPr id="3" name="Content Placeholder 2">
            <a:extLst>
              <a:ext uri="{FF2B5EF4-FFF2-40B4-BE49-F238E27FC236}">
                <a16:creationId xmlns:a16="http://schemas.microsoft.com/office/drawing/2014/main" id="{4495DB25-403C-BA7E-3BFF-6D54F017B484}"/>
              </a:ext>
            </a:extLst>
          </p:cNvPr>
          <p:cNvSpPr>
            <a:spLocks noGrp="1"/>
          </p:cNvSpPr>
          <p:nvPr>
            <p:ph idx="1"/>
          </p:nvPr>
        </p:nvSpPr>
        <p:spPr>
          <a:xfrm>
            <a:off x="804672" y="2421682"/>
            <a:ext cx="4977578" cy="3639289"/>
          </a:xfrm>
        </p:spPr>
        <p:txBody>
          <a:bodyPr anchor="ctr">
            <a:normAutofit/>
          </a:bodyPr>
          <a:lstStyle/>
          <a:p>
            <a:r>
              <a:rPr lang="en-GB" sz="1800" dirty="0">
                <a:solidFill>
                  <a:schemeClr val="tx2"/>
                </a:solidFill>
              </a:rPr>
              <a:t>Integrations are used to get data from TTN:</a:t>
            </a:r>
          </a:p>
          <a:p>
            <a:pPr lvl="1"/>
            <a:r>
              <a:rPr lang="en-GB" sz="1800" dirty="0">
                <a:solidFill>
                  <a:schemeClr val="tx2"/>
                </a:solidFill>
              </a:rPr>
              <a:t>MQTT</a:t>
            </a:r>
          </a:p>
          <a:p>
            <a:pPr lvl="1"/>
            <a:r>
              <a:rPr lang="en-GB" sz="1800" dirty="0">
                <a:solidFill>
                  <a:schemeClr val="tx2"/>
                </a:solidFill>
              </a:rPr>
              <a:t>Webhooks</a:t>
            </a:r>
          </a:p>
          <a:p>
            <a:pPr lvl="1"/>
            <a:r>
              <a:rPr lang="en-GB" sz="1800" dirty="0">
                <a:solidFill>
                  <a:schemeClr val="tx2"/>
                </a:solidFill>
              </a:rPr>
              <a:t>Storage Integration</a:t>
            </a:r>
          </a:p>
          <a:p>
            <a:pPr lvl="1"/>
            <a:r>
              <a:rPr lang="en-GB" sz="1800" dirty="0">
                <a:solidFill>
                  <a:schemeClr val="tx2"/>
                </a:solidFill>
              </a:rPr>
              <a:t>AWS IOT</a:t>
            </a:r>
          </a:p>
          <a:p>
            <a:pPr lvl="1"/>
            <a:r>
              <a:rPr lang="en-GB" sz="1800" dirty="0">
                <a:solidFill>
                  <a:schemeClr val="tx2"/>
                </a:solidFill>
              </a:rPr>
              <a:t>Azure IOT</a:t>
            </a:r>
          </a:p>
          <a:p>
            <a:pPr lvl="1"/>
            <a:r>
              <a:rPr lang="en-GB" sz="1800" dirty="0">
                <a:solidFill>
                  <a:schemeClr val="tx2"/>
                </a:solidFill>
              </a:rPr>
              <a:t>Lora Cloud</a:t>
            </a:r>
            <a:endParaRPr lang="en-ZA" sz="1800" dirty="0">
              <a:solidFill>
                <a:schemeClr val="tx2"/>
              </a:solidFill>
            </a:endParaRPr>
          </a:p>
        </p:txBody>
      </p:sp>
      <p:grpSp>
        <p:nvGrpSpPr>
          <p:cNvPr id="24" name="Group 23">
            <a:extLst>
              <a:ext uri="{FF2B5EF4-FFF2-40B4-BE49-F238E27FC236}">
                <a16:creationId xmlns:a16="http://schemas.microsoft.com/office/drawing/2014/main" id="{25EE5136-01F1-466C-962D-BA9B4C6757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369897" y="0"/>
            <a:ext cx="5822103" cy="6685267"/>
            <a:chOff x="6357228" y="0"/>
            <a:chExt cx="5822103" cy="6685267"/>
          </a:xfrm>
        </p:grpSpPr>
        <p:sp>
          <p:nvSpPr>
            <p:cNvPr id="15" name="Freeform: Shape 14">
              <a:extLst>
                <a:ext uri="{FF2B5EF4-FFF2-40B4-BE49-F238E27FC236}">
                  <a16:creationId xmlns:a16="http://schemas.microsoft.com/office/drawing/2014/main" id="{E11D3AD4-AF9B-4EB5-8C7B-C45D173B4B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57228" y="0"/>
              <a:ext cx="5822102" cy="6685267"/>
            </a:xfrm>
            <a:custGeom>
              <a:avLst/>
              <a:gdLst>
                <a:gd name="connsiteX0" fmla="*/ 2605444 w 5822102"/>
                <a:gd name="connsiteY0" fmla="*/ 0 h 6685267"/>
                <a:gd name="connsiteX1" fmla="*/ 4757391 w 5822102"/>
                <a:gd name="connsiteY1" fmla="*/ 0 h 6685267"/>
                <a:gd name="connsiteX2" fmla="*/ 4913680 w 5822102"/>
                <a:gd name="connsiteY2" fmla="*/ 56274 h 6685267"/>
                <a:gd name="connsiteX3" fmla="*/ 5376238 w 5822102"/>
                <a:gd name="connsiteY3" fmla="*/ 282027 h 6685267"/>
                <a:gd name="connsiteX4" fmla="*/ 5658024 w 5822102"/>
                <a:gd name="connsiteY4" fmla="*/ 471014 h 6685267"/>
                <a:gd name="connsiteX5" fmla="*/ 5822102 w 5822102"/>
                <a:gd name="connsiteY5" fmla="*/ 609109 h 6685267"/>
                <a:gd name="connsiteX6" fmla="*/ 5822102 w 5822102"/>
                <a:gd name="connsiteY6" fmla="*/ 760697 h 6685267"/>
                <a:gd name="connsiteX7" fmla="*/ 5707785 w 5822102"/>
                <a:gd name="connsiteY7" fmla="*/ 666601 h 6685267"/>
                <a:gd name="connsiteX8" fmla="*/ 5577306 w 5822102"/>
                <a:gd name="connsiteY8" fmla="*/ 571666 h 6685267"/>
                <a:gd name="connsiteX9" fmla="*/ 5298630 w 5822102"/>
                <a:gd name="connsiteY9" fmla="*/ 407449 h 6685267"/>
                <a:gd name="connsiteX10" fmla="*/ 4690768 w 5822102"/>
                <a:gd name="connsiteY10" fmla="*/ 184979 h 6685267"/>
                <a:gd name="connsiteX11" fmla="*/ 4048577 w 5822102"/>
                <a:gd name="connsiteY11" fmla="*/ 99280 h 6685267"/>
                <a:gd name="connsiteX12" fmla="*/ 3405404 w 5822102"/>
                <a:gd name="connsiteY12" fmla="*/ 131937 h 6685267"/>
                <a:gd name="connsiteX13" fmla="*/ 3089702 w 5822102"/>
                <a:gd name="connsiteY13" fmla="*/ 190190 h 6685267"/>
                <a:gd name="connsiteX14" fmla="*/ 2780132 w 5822102"/>
                <a:gd name="connsiteY14" fmla="*/ 273457 h 6685267"/>
                <a:gd name="connsiteX15" fmla="*/ 2478040 w 5822102"/>
                <a:gd name="connsiteY15" fmla="*/ 379654 h 6685267"/>
                <a:gd name="connsiteX16" fmla="*/ 2184897 w 5822102"/>
                <a:gd name="connsiteY16" fmla="*/ 507972 h 6685267"/>
                <a:gd name="connsiteX17" fmla="*/ 1629141 w 5822102"/>
                <a:gd name="connsiteY17" fmla="*/ 823205 h 6685267"/>
                <a:gd name="connsiteX18" fmla="*/ 1497711 w 5822102"/>
                <a:gd name="connsiteY18" fmla="*/ 914000 h 6685267"/>
                <a:gd name="connsiteX19" fmla="*/ 1433099 w 5822102"/>
                <a:gd name="connsiteY19" fmla="*/ 960903 h 6685267"/>
                <a:gd name="connsiteX20" fmla="*/ 1369346 w 5822102"/>
                <a:gd name="connsiteY20" fmla="*/ 1008963 h 6685267"/>
                <a:gd name="connsiteX21" fmla="*/ 1123406 w 5822102"/>
                <a:gd name="connsiteY21" fmla="*/ 1212905 h 6685267"/>
                <a:gd name="connsiteX22" fmla="*/ 684367 w 5822102"/>
                <a:gd name="connsiteY22" fmla="*/ 1675564 h 6685267"/>
                <a:gd name="connsiteX23" fmla="*/ 497153 w 5822102"/>
                <a:gd name="connsiteY23" fmla="*/ 1933588 h 6685267"/>
                <a:gd name="connsiteX24" fmla="*/ 337770 w 5822102"/>
                <a:gd name="connsiteY24" fmla="*/ 2208983 h 6685267"/>
                <a:gd name="connsiteX25" fmla="*/ 302461 w 5822102"/>
                <a:gd name="connsiteY25" fmla="*/ 2280207 h 6685267"/>
                <a:gd name="connsiteX26" fmla="*/ 285296 w 5822102"/>
                <a:gd name="connsiteY26" fmla="*/ 2316107 h 6685267"/>
                <a:gd name="connsiteX27" fmla="*/ 268991 w 5822102"/>
                <a:gd name="connsiteY27" fmla="*/ 2352355 h 6685267"/>
                <a:gd name="connsiteX28" fmla="*/ 237849 w 5822102"/>
                <a:gd name="connsiteY28" fmla="*/ 2425432 h 6685267"/>
                <a:gd name="connsiteX29" fmla="*/ 208670 w 5822102"/>
                <a:gd name="connsiteY29" fmla="*/ 2499319 h 6685267"/>
                <a:gd name="connsiteX30" fmla="*/ 113775 w 5822102"/>
                <a:gd name="connsiteY30" fmla="*/ 2801929 h 6685267"/>
                <a:gd name="connsiteX31" fmla="*/ 36781 w 5822102"/>
                <a:gd name="connsiteY31" fmla="*/ 3428922 h 6685267"/>
                <a:gd name="connsiteX32" fmla="*/ 69148 w 5822102"/>
                <a:gd name="connsiteY32" fmla="*/ 3741955 h 6685267"/>
                <a:gd name="connsiteX33" fmla="*/ 167966 w 5822102"/>
                <a:gd name="connsiteY33" fmla="*/ 4041323 h 6685267"/>
                <a:gd name="connsiteX34" fmla="*/ 202049 w 5822102"/>
                <a:gd name="connsiteY34" fmla="*/ 4112894 h 6685267"/>
                <a:gd name="connsiteX35" fmla="*/ 239933 w 5822102"/>
                <a:gd name="connsiteY35" fmla="*/ 4182843 h 6685267"/>
                <a:gd name="connsiteX36" fmla="*/ 323916 w 5822102"/>
                <a:gd name="connsiteY36" fmla="*/ 4318456 h 6685267"/>
                <a:gd name="connsiteX37" fmla="*/ 416604 w 5822102"/>
                <a:gd name="connsiteY37" fmla="*/ 4449436 h 6685267"/>
                <a:gd name="connsiteX38" fmla="*/ 515911 w 5822102"/>
                <a:gd name="connsiteY38" fmla="*/ 4576711 h 6685267"/>
                <a:gd name="connsiteX39" fmla="*/ 722619 w 5822102"/>
                <a:gd name="connsiteY39" fmla="*/ 4828482 h 6685267"/>
                <a:gd name="connsiteX40" fmla="*/ 825972 w 5822102"/>
                <a:gd name="connsiteY40" fmla="*/ 4956104 h 6685267"/>
                <a:gd name="connsiteX41" fmla="*/ 926506 w 5822102"/>
                <a:gd name="connsiteY41" fmla="*/ 5085347 h 6685267"/>
                <a:gd name="connsiteX42" fmla="*/ 1027040 w 5822102"/>
                <a:gd name="connsiteY42" fmla="*/ 5210191 h 6685267"/>
                <a:gd name="connsiteX43" fmla="*/ 1132110 w 5822102"/>
                <a:gd name="connsiteY43" fmla="*/ 5330748 h 6685267"/>
                <a:gd name="connsiteX44" fmla="*/ 1354880 w 5822102"/>
                <a:gd name="connsiteY44" fmla="*/ 5558083 h 6685267"/>
                <a:gd name="connsiteX45" fmla="*/ 1855220 w 5822102"/>
                <a:gd name="connsiteY45" fmla="*/ 5937591 h 6685267"/>
                <a:gd name="connsiteX46" fmla="*/ 2131810 w 5822102"/>
                <a:gd name="connsiteY46" fmla="*/ 6080268 h 6685267"/>
                <a:gd name="connsiteX47" fmla="*/ 2423726 w 5822102"/>
                <a:gd name="connsiteY47" fmla="*/ 6188087 h 6685267"/>
                <a:gd name="connsiteX48" fmla="*/ 2727780 w 5822102"/>
                <a:gd name="connsiteY48" fmla="*/ 6262552 h 6685267"/>
                <a:gd name="connsiteX49" fmla="*/ 3041276 w 5822102"/>
                <a:gd name="connsiteY49" fmla="*/ 6304245 h 6685267"/>
                <a:gd name="connsiteX50" fmla="*/ 3360532 w 5822102"/>
                <a:gd name="connsiteY50" fmla="*/ 6317331 h 6685267"/>
                <a:gd name="connsiteX51" fmla="*/ 3439855 w 5822102"/>
                <a:gd name="connsiteY51" fmla="*/ 6316751 h 6685267"/>
                <a:gd name="connsiteX52" fmla="*/ 3478721 w 5822102"/>
                <a:gd name="connsiteY52" fmla="*/ 6315826 h 6685267"/>
                <a:gd name="connsiteX53" fmla="*/ 3517463 w 5822102"/>
                <a:gd name="connsiteY53" fmla="*/ 6313971 h 6685267"/>
                <a:gd name="connsiteX54" fmla="*/ 3671452 w 5822102"/>
                <a:gd name="connsiteY54" fmla="*/ 6301233 h 6685267"/>
                <a:gd name="connsiteX55" fmla="*/ 4265460 w 5822102"/>
                <a:gd name="connsiteY55" fmla="*/ 6149638 h 6685267"/>
                <a:gd name="connsiteX56" fmla="*/ 4546587 w 5822102"/>
                <a:gd name="connsiteY56" fmla="*/ 6018079 h 6685267"/>
                <a:gd name="connsiteX57" fmla="*/ 4818030 w 5822102"/>
                <a:gd name="connsiteY57" fmla="*/ 5858029 h 6685267"/>
                <a:gd name="connsiteX58" fmla="*/ 5081870 w 5822102"/>
                <a:gd name="connsiteY58" fmla="*/ 5676903 h 6685267"/>
                <a:gd name="connsiteX59" fmla="*/ 5212073 w 5822102"/>
                <a:gd name="connsiteY59" fmla="*/ 5581013 h 6685267"/>
                <a:gd name="connsiteX60" fmla="*/ 5343625 w 5822102"/>
                <a:gd name="connsiteY60" fmla="*/ 5481533 h 6685267"/>
                <a:gd name="connsiteX61" fmla="*/ 5610378 w 5822102"/>
                <a:gd name="connsiteY61" fmla="*/ 5284425 h 6685267"/>
                <a:gd name="connsiteX62" fmla="*/ 5822102 w 5822102"/>
                <a:gd name="connsiteY62" fmla="*/ 5126414 h 6685267"/>
                <a:gd name="connsiteX63" fmla="*/ 5822102 w 5822102"/>
                <a:gd name="connsiteY63" fmla="*/ 5556641 h 6685267"/>
                <a:gd name="connsiteX64" fmla="*/ 5576325 w 5822102"/>
                <a:gd name="connsiteY64" fmla="*/ 5749979 h 6685267"/>
                <a:gd name="connsiteX65" fmla="*/ 5447715 w 5822102"/>
                <a:gd name="connsiteY65" fmla="*/ 5852818 h 6685267"/>
                <a:gd name="connsiteX66" fmla="*/ 5315059 w 5822102"/>
                <a:gd name="connsiteY66" fmla="*/ 5956236 h 6685267"/>
                <a:gd name="connsiteX67" fmla="*/ 5038468 w 5822102"/>
                <a:gd name="connsiteY67" fmla="*/ 6155776 h 6685267"/>
                <a:gd name="connsiteX68" fmla="*/ 4741892 w 5822102"/>
                <a:gd name="connsiteY68" fmla="*/ 6338292 h 6685267"/>
                <a:gd name="connsiteX69" fmla="*/ 4420920 w 5822102"/>
                <a:gd name="connsiteY69" fmla="*/ 6492203 h 6685267"/>
                <a:gd name="connsiteX70" fmla="*/ 3717672 w 5822102"/>
                <a:gd name="connsiteY70" fmla="*/ 6670434 h 6685267"/>
                <a:gd name="connsiteX71" fmla="*/ 3535853 w 5822102"/>
                <a:gd name="connsiteY71" fmla="*/ 6683289 h 6685267"/>
                <a:gd name="connsiteX72" fmla="*/ 3490367 w 5822102"/>
                <a:gd name="connsiteY72" fmla="*/ 6684910 h 6685267"/>
                <a:gd name="connsiteX73" fmla="*/ 3445005 w 5822102"/>
                <a:gd name="connsiteY73" fmla="*/ 6685142 h 6685267"/>
                <a:gd name="connsiteX74" fmla="*/ 3355872 w 5822102"/>
                <a:gd name="connsiteY74" fmla="*/ 6684100 h 6685267"/>
                <a:gd name="connsiteX75" fmla="*/ 3179203 w 5822102"/>
                <a:gd name="connsiteY75" fmla="*/ 6677150 h 6685267"/>
                <a:gd name="connsiteX76" fmla="*/ 3002410 w 5822102"/>
                <a:gd name="connsiteY76" fmla="*/ 6661169 h 6685267"/>
                <a:gd name="connsiteX77" fmla="*/ 2650296 w 5822102"/>
                <a:gd name="connsiteY77" fmla="*/ 6604191 h 6685267"/>
                <a:gd name="connsiteX78" fmla="*/ 2306028 w 5822102"/>
                <a:gd name="connsiteY78" fmla="*/ 6505869 h 6685267"/>
                <a:gd name="connsiteX79" fmla="*/ 1978803 w 5822102"/>
                <a:gd name="connsiteY79" fmla="*/ 6363307 h 6685267"/>
                <a:gd name="connsiteX80" fmla="*/ 1678428 w 5822102"/>
                <a:gd name="connsiteY80" fmla="*/ 6177779 h 6685267"/>
                <a:gd name="connsiteX81" fmla="*/ 1175880 w 5822102"/>
                <a:gd name="connsiteY81" fmla="*/ 5710373 h 6685267"/>
                <a:gd name="connsiteX82" fmla="*/ 971502 w 5822102"/>
                <a:gd name="connsiteY82" fmla="*/ 5445399 h 6685267"/>
                <a:gd name="connsiteX83" fmla="*/ 790909 w 5822102"/>
                <a:gd name="connsiteY83" fmla="*/ 5169078 h 6685267"/>
                <a:gd name="connsiteX84" fmla="*/ 706680 w 5822102"/>
                <a:gd name="connsiteY84" fmla="*/ 5031959 h 6685267"/>
                <a:gd name="connsiteX85" fmla="*/ 619143 w 5822102"/>
                <a:gd name="connsiteY85" fmla="*/ 4897157 h 6685267"/>
                <a:gd name="connsiteX86" fmla="*/ 436465 w 5822102"/>
                <a:gd name="connsiteY86" fmla="*/ 4628710 h 6685267"/>
                <a:gd name="connsiteX87" fmla="*/ 347088 w 5822102"/>
                <a:gd name="connsiteY87" fmla="*/ 4492171 h 6685267"/>
                <a:gd name="connsiteX88" fmla="*/ 262001 w 5822102"/>
                <a:gd name="connsiteY88" fmla="*/ 4352619 h 6685267"/>
                <a:gd name="connsiteX89" fmla="*/ 118679 w 5822102"/>
                <a:gd name="connsiteY89" fmla="*/ 4059853 h 6685267"/>
                <a:gd name="connsiteX90" fmla="*/ 28322 w 5822102"/>
                <a:gd name="connsiteY90" fmla="*/ 3749136 h 6685267"/>
                <a:gd name="connsiteX91" fmla="*/ 0 w 5822102"/>
                <a:gd name="connsiteY91" fmla="*/ 3428922 h 6685267"/>
                <a:gd name="connsiteX92" fmla="*/ 253052 w 5822102"/>
                <a:gd name="connsiteY92" fmla="*/ 2174356 h 6685267"/>
                <a:gd name="connsiteX93" fmla="*/ 389141 w 5822102"/>
                <a:gd name="connsiteY93" fmla="*/ 1877652 h 6685267"/>
                <a:gd name="connsiteX94" fmla="*/ 552079 w 5822102"/>
                <a:gd name="connsiteY94" fmla="*/ 1591834 h 6685267"/>
                <a:gd name="connsiteX95" fmla="*/ 954950 w 5822102"/>
                <a:gd name="connsiteY95" fmla="*/ 1061773 h 6685267"/>
                <a:gd name="connsiteX96" fmla="*/ 1192922 w 5822102"/>
                <a:gd name="connsiteY96" fmla="*/ 822626 h 6685267"/>
                <a:gd name="connsiteX97" fmla="*/ 1255939 w 5822102"/>
                <a:gd name="connsiteY97" fmla="*/ 765880 h 6685267"/>
                <a:gd name="connsiteX98" fmla="*/ 1320183 w 5822102"/>
                <a:gd name="connsiteY98" fmla="*/ 710291 h 6685267"/>
                <a:gd name="connsiteX99" fmla="*/ 1452961 w 5822102"/>
                <a:gd name="connsiteY99" fmla="*/ 603514 h 6685267"/>
                <a:gd name="connsiteX100" fmla="*/ 2033360 w 5822102"/>
                <a:gd name="connsiteY100" fmla="*/ 235818 h 6685267"/>
                <a:gd name="connsiteX101" fmla="*/ 2512513 w 5822102"/>
                <a:gd name="connsiteY101" fmla="*/ 30012 h 6685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5822102" h="6685267">
                  <a:moveTo>
                    <a:pt x="2605444" y="0"/>
                  </a:moveTo>
                  <a:lnTo>
                    <a:pt x="4757391" y="0"/>
                  </a:lnTo>
                  <a:lnTo>
                    <a:pt x="4913680" y="56274"/>
                  </a:lnTo>
                  <a:cubicBezTo>
                    <a:pt x="5074659" y="119278"/>
                    <a:pt x="5229483" y="195083"/>
                    <a:pt x="5376238" y="282027"/>
                  </a:cubicBezTo>
                  <a:cubicBezTo>
                    <a:pt x="5474014" y="340105"/>
                    <a:pt x="5568080" y="403280"/>
                    <a:pt x="5658024" y="471014"/>
                  </a:cubicBezTo>
                  <a:lnTo>
                    <a:pt x="5822102" y="609109"/>
                  </a:lnTo>
                  <a:lnTo>
                    <a:pt x="5822102" y="760697"/>
                  </a:lnTo>
                  <a:lnTo>
                    <a:pt x="5707785" y="666601"/>
                  </a:lnTo>
                  <a:cubicBezTo>
                    <a:pt x="5665273" y="633682"/>
                    <a:pt x="5621749" y="602008"/>
                    <a:pt x="5577306" y="571666"/>
                  </a:cubicBezTo>
                  <a:cubicBezTo>
                    <a:pt x="5487929" y="511562"/>
                    <a:pt x="5395118" y="456089"/>
                    <a:pt x="5298630" y="407449"/>
                  </a:cubicBezTo>
                  <a:cubicBezTo>
                    <a:pt x="5106266" y="309010"/>
                    <a:pt x="4901153" y="235355"/>
                    <a:pt x="4690768" y="184979"/>
                  </a:cubicBezTo>
                  <a:cubicBezTo>
                    <a:pt x="4480382" y="134486"/>
                    <a:pt x="4264724" y="106807"/>
                    <a:pt x="4048577" y="99280"/>
                  </a:cubicBezTo>
                  <a:cubicBezTo>
                    <a:pt x="3832182" y="90709"/>
                    <a:pt x="3617997" y="102290"/>
                    <a:pt x="3405404" y="131937"/>
                  </a:cubicBezTo>
                  <a:cubicBezTo>
                    <a:pt x="3299353" y="147340"/>
                    <a:pt x="3193915" y="166449"/>
                    <a:pt x="3089702" y="190190"/>
                  </a:cubicBezTo>
                  <a:cubicBezTo>
                    <a:pt x="2985491" y="214278"/>
                    <a:pt x="2882137" y="241725"/>
                    <a:pt x="2780132" y="273457"/>
                  </a:cubicBezTo>
                  <a:cubicBezTo>
                    <a:pt x="2678126" y="305073"/>
                    <a:pt x="2577348" y="340510"/>
                    <a:pt x="2478040" y="379654"/>
                  </a:cubicBezTo>
                  <a:cubicBezTo>
                    <a:pt x="2378854" y="418914"/>
                    <a:pt x="2281017" y="461763"/>
                    <a:pt x="2184897" y="507972"/>
                  </a:cubicBezTo>
                  <a:cubicBezTo>
                    <a:pt x="1992657" y="600271"/>
                    <a:pt x="1806791" y="705542"/>
                    <a:pt x="1629141" y="823205"/>
                  </a:cubicBezTo>
                  <a:cubicBezTo>
                    <a:pt x="1584882" y="852736"/>
                    <a:pt x="1540745" y="882731"/>
                    <a:pt x="1497711" y="914000"/>
                  </a:cubicBezTo>
                  <a:cubicBezTo>
                    <a:pt x="1475888" y="929286"/>
                    <a:pt x="1454555" y="945153"/>
                    <a:pt x="1433099" y="960903"/>
                  </a:cubicBezTo>
                  <a:cubicBezTo>
                    <a:pt x="1411521" y="976537"/>
                    <a:pt x="1390311" y="992634"/>
                    <a:pt x="1369346" y="1008963"/>
                  </a:cubicBezTo>
                  <a:cubicBezTo>
                    <a:pt x="1285119" y="1074165"/>
                    <a:pt x="1202730" y="1141797"/>
                    <a:pt x="1123406" y="1212905"/>
                  </a:cubicBezTo>
                  <a:cubicBezTo>
                    <a:pt x="964391" y="1354656"/>
                    <a:pt x="816900" y="1509261"/>
                    <a:pt x="684367" y="1675564"/>
                  </a:cubicBezTo>
                  <a:cubicBezTo>
                    <a:pt x="618161" y="1758716"/>
                    <a:pt x="555512" y="1844763"/>
                    <a:pt x="497153" y="1933588"/>
                  </a:cubicBezTo>
                  <a:cubicBezTo>
                    <a:pt x="439775" y="2022877"/>
                    <a:pt x="385584" y="2114367"/>
                    <a:pt x="337770" y="2208983"/>
                  </a:cubicBezTo>
                  <a:cubicBezTo>
                    <a:pt x="325388" y="2232493"/>
                    <a:pt x="313862" y="2256349"/>
                    <a:pt x="302461" y="2280207"/>
                  </a:cubicBezTo>
                  <a:lnTo>
                    <a:pt x="285296" y="2316107"/>
                  </a:lnTo>
                  <a:lnTo>
                    <a:pt x="268991" y="2352355"/>
                  </a:lnTo>
                  <a:cubicBezTo>
                    <a:pt x="258324" y="2376560"/>
                    <a:pt x="247535" y="2400764"/>
                    <a:pt x="237849" y="2425432"/>
                  </a:cubicBezTo>
                  <a:cubicBezTo>
                    <a:pt x="228163" y="2450099"/>
                    <a:pt x="217498" y="2474419"/>
                    <a:pt x="208670" y="2499319"/>
                  </a:cubicBezTo>
                  <a:cubicBezTo>
                    <a:pt x="170909" y="2598219"/>
                    <a:pt x="138908" y="2699206"/>
                    <a:pt x="113775" y="2801929"/>
                  </a:cubicBezTo>
                  <a:cubicBezTo>
                    <a:pt x="62773" y="3006911"/>
                    <a:pt x="36659" y="3217917"/>
                    <a:pt x="36781" y="3428922"/>
                  </a:cubicBezTo>
                  <a:cubicBezTo>
                    <a:pt x="37394" y="3534078"/>
                    <a:pt x="47816" y="3639001"/>
                    <a:pt x="69148" y="3741955"/>
                  </a:cubicBezTo>
                  <a:cubicBezTo>
                    <a:pt x="91585" y="3844679"/>
                    <a:pt x="124074" y="3945202"/>
                    <a:pt x="167966" y="4041323"/>
                  </a:cubicBezTo>
                  <a:cubicBezTo>
                    <a:pt x="178387" y="4065528"/>
                    <a:pt x="190525" y="4089153"/>
                    <a:pt x="202049" y="4112894"/>
                  </a:cubicBezTo>
                  <a:cubicBezTo>
                    <a:pt x="214555" y="4136288"/>
                    <a:pt x="226447" y="4159912"/>
                    <a:pt x="239933" y="4182843"/>
                  </a:cubicBezTo>
                  <a:cubicBezTo>
                    <a:pt x="265680" y="4229167"/>
                    <a:pt x="294368" y="4274101"/>
                    <a:pt x="323916" y="4318456"/>
                  </a:cubicBezTo>
                  <a:cubicBezTo>
                    <a:pt x="353341" y="4362927"/>
                    <a:pt x="384849" y="4406240"/>
                    <a:pt x="416604" y="4449436"/>
                  </a:cubicBezTo>
                  <a:cubicBezTo>
                    <a:pt x="448847" y="4492286"/>
                    <a:pt x="482319" y="4534557"/>
                    <a:pt x="515911" y="4576711"/>
                  </a:cubicBezTo>
                  <a:cubicBezTo>
                    <a:pt x="583219" y="4661137"/>
                    <a:pt x="653594" y="4743825"/>
                    <a:pt x="722619" y="4828482"/>
                  </a:cubicBezTo>
                  <a:cubicBezTo>
                    <a:pt x="757315" y="4870637"/>
                    <a:pt x="791889" y="4913138"/>
                    <a:pt x="825972" y="4956104"/>
                  </a:cubicBezTo>
                  <a:cubicBezTo>
                    <a:pt x="859934" y="4998722"/>
                    <a:pt x="893649" y="5044004"/>
                    <a:pt x="926506" y="5085347"/>
                  </a:cubicBezTo>
                  <a:cubicBezTo>
                    <a:pt x="959119" y="5127734"/>
                    <a:pt x="993324" y="5168847"/>
                    <a:pt x="1027040" y="5210191"/>
                  </a:cubicBezTo>
                  <a:cubicBezTo>
                    <a:pt x="1061737" y="5250840"/>
                    <a:pt x="1096188" y="5291488"/>
                    <a:pt x="1132110" y="5330748"/>
                  </a:cubicBezTo>
                  <a:cubicBezTo>
                    <a:pt x="1203465" y="5409731"/>
                    <a:pt x="1277639" y="5485818"/>
                    <a:pt x="1354880" y="5558083"/>
                  </a:cubicBezTo>
                  <a:cubicBezTo>
                    <a:pt x="1509603" y="5702266"/>
                    <a:pt x="1676588" y="5830930"/>
                    <a:pt x="1855220" y="5937591"/>
                  </a:cubicBezTo>
                  <a:cubicBezTo>
                    <a:pt x="1944720" y="5990632"/>
                    <a:pt x="2036549" y="6039272"/>
                    <a:pt x="2131810" y="6080268"/>
                  </a:cubicBezTo>
                  <a:cubicBezTo>
                    <a:pt x="2226460" y="6122423"/>
                    <a:pt x="2324173" y="6157977"/>
                    <a:pt x="2423726" y="6188087"/>
                  </a:cubicBezTo>
                  <a:cubicBezTo>
                    <a:pt x="2523280" y="6218313"/>
                    <a:pt x="2624794" y="6242749"/>
                    <a:pt x="2727780" y="6262552"/>
                  </a:cubicBezTo>
                  <a:cubicBezTo>
                    <a:pt x="2830890" y="6282008"/>
                    <a:pt x="2935714" y="6295326"/>
                    <a:pt x="3041276" y="6304245"/>
                  </a:cubicBezTo>
                  <a:cubicBezTo>
                    <a:pt x="3146836" y="6313277"/>
                    <a:pt x="3253499" y="6317215"/>
                    <a:pt x="3360532" y="6317331"/>
                  </a:cubicBezTo>
                  <a:cubicBezTo>
                    <a:pt x="3387259" y="6317331"/>
                    <a:pt x="3414354" y="6317794"/>
                    <a:pt x="3439855" y="6316751"/>
                  </a:cubicBezTo>
                  <a:lnTo>
                    <a:pt x="3478721" y="6315826"/>
                  </a:lnTo>
                  <a:lnTo>
                    <a:pt x="3517463" y="6313971"/>
                  </a:lnTo>
                  <a:cubicBezTo>
                    <a:pt x="3569078" y="6311772"/>
                    <a:pt x="3620449" y="6306907"/>
                    <a:pt x="3671452" y="6301233"/>
                  </a:cubicBezTo>
                  <a:cubicBezTo>
                    <a:pt x="3875707" y="6277608"/>
                    <a:pt x="4074445" y="6225841"/>
                    <a:pt x="4265460" y="6149638"/>
                  </a:cubicBezTo>
                  <a:cubicBezTo>
                    <a:pt x="4361212" y="6111884"/>
                    <a:pt x="4454636" y="6067065"/>
                    <a:pt x="4546587" y="6018079"/>
                  </a:cubicBezTo>
                  <a:cubicBezTo>
                    <a:pt x="4638662" y="5969322"/>
                    <a:pt x="4729020" y="5915240"/>
                    <a:pt x="4818030" y="5858029"/>
                  </a:cubicBezTo>
                  <a:cubicBezTo>
                    <a:pt x="4907038" y="5800703"/>
                    <a:pt x="4994577" y="5739672"/>
                    <a:pt x="5081870" y="5676903"/>
                  </a:cubicBezTo>
                  <a:cubicBezTo>
                    <a:pt x="5125392" y="5645519"/>
                    <a:pt x="5168794" y="5613324"/>
                    <a:pt x="5212073" y="5581013"/>
                  </a:cubicBezTo>
                  <a:lnTo>
                    <a:pt x="5343625" y="5481533"/>
                  </a:lnTo>
                  <a:cubicBezTo>
                    <a:pt x="5432696" y="5414768"/>
                    <a:pt x="5521951" y="5349452"/>
                    <a:pt x="5610378" y="5284425"/>
                  </a:cubicBezTo>
                  <a:lnTo>
                    <a:pt x="5822102" y="5126414"/>
                  </a:lnTo>
                  <a:lnTo>
                    <a:pt x="5822102" y="5556641"/>
                  </a:lnTo>
                  <a:lnTo>
                    <a:pt x="5576325" y="5749979"/>
                  </a:lnTo>
                  <a:lnTo>
                    <a:pt x="5447715" y="5852818"/>
                  </a:lnTo>
                  <a:cubicBezTo>
                    <a:pt x="5403945" y="5887445"/>
                    <a:pt x="5359932" y="5922073"/>
                    <a:pt x="5315059" y="5956236"/>
                  </a:cubicBezTo>
                  <a:cubicBezTo>
                    <a:pt x="5225682" y="6024680"/>
                    <a:pt x="5133976" y="6091734"/>
                    <a:pt x="5038468" y="6155776"/>
                  </a:cubicBezTo>
                  <a:cubicBezTo>
                    <a:pt x="4943084" y="6219703"/>
                    <a:pt x="4845002" y="6281777"/>
                    <a:pt x="4741892" y="6338292"/>
                  </a:cubicBezTo>
                  <a:cubicBezTo>
                    <a:pt x="4638784" y="6394692"/>
                    <a:pt x="4532120" y="6447038"/>
                    <a:pt x="4420920" y="6492203"/>
                  </a:cubicBezTo>
                  <a:cubicBezTo>
                    <a:pt x="4199255" y="6583693"/>
                    <a:pt x="3959813" y="6644840"/>
                    <a:pt x="3717672" y="6670434"/>
                  </a:cubicBezTo>
                  <a:cubicBezTo>
                    <a:pt x="3657106" y="6676456"/>
                    <a:pt x="3596419" y="6681321"/>
                    <a:pt x="3535853" y="6683289"/>
                  </a:cubicBezTo>
                  <a:lnTo>
                    <a:pt x="3490367" y="6684910"/>
                  </a:lnTo>
                  <a:lnTo>
                    <a:pt x="3445005" y="6685142"/>
                  </a:lnTo>
                  <a:cubicBezTo>
                    <a:pt x="3414354" y="6685605"/>
                    <a:pt x="3385297" y="6684679"/>
                    <a:pt x="3355872" y="6684100"/>
                  </a:cubicBezTo>
                  <a:cubicBezTo>
                    <a:pt x="3297146" y="6683405"/>
                    <a:pt x="3238052" y="6680047"/>
                    <a:pt x="3179203" y="6677150"/>
                  </a:cubicBezTo>
                  <a:cubicBezTo>
                    <a:pt x="3120232" y="6672519"/>
                    <a:pt x="3061259" y="6668233"/>
                    <a:pt x="3002410" y="6661169"/>
                  </a:cubicBezTo>
                  <a:cubicBezTo>
                    <a:pt x="2884589" y="6647851"/>
                    <a:pt x="2766891" y="6629669"/>
                    <a:pt x="2650296" y="6604191"/>
                  </a:cubicBezTo>
                  <a:cubicBezTo>
                    <a:pt x="2533702" y="6578713"/>
                    <a:pt x="2418456" y="6545938"/>
                    <a:pt x="2306028" y="6505869"/>
                  </a:cubicBezTo>
                  <a:cubicBezTo>
                    <a:pt x="2193602" y="6465683"/>
                    <a:pt x="2084118" y="6417738"/>
                    <a:pt x="1978803" y="6363307"/>
                  </a:cubicBezTo>
                  <a:cubicBezTo>
                    <a:pt x="1873855" y="6308066"/>
                    <a:pt x="1773077" y="6246340"/>
                    <a:pt x="1678428" y="6177779"/>
                  </a:cubicBezTo>
                  <a:cubicBezTo>
                    <a:pt x="1488393" y="6041356"/>
                    <a:pt x="1321900" y="5881423"/>
                    <a:pt x="1175880" y="5710373"/>
                  </a:cubicBezTo>
                  <a:cubicBezTo>
                    <a:pt x="1103177" y="5624441"/>
                    <a:pt x="1035501" y="5535732"/>
                    <a:pt x="971502" y="5445399"/>
                  </a:cubicBezTo>
                  <a:cubicBezTo>
                    <a:pt x="907380" y="5355069"/>
                    <a:pt x="847550" y="5262768"/>
                    <a:pt x="790909" y="5169078"/>
                  </a:cubicBezTo>
                  <a:cubicBezTo>
                    <a:pt x="761974" y="5121712"/>
                    <a:pt x="735492" y="5077357"/>
                    <a:pt x="706680" y="5031959"/>
                  </a:cubicBezTo>
                  <a:cubicBezTo>
                    <a:pt x="678114" y="4986910"/>
                    <a:pt x="649058" y="4941860"/>
                    <a:pt x="619143" y="4897157"/>
                  </a:cubicBezTo>
                  <a:lnTo>
                    <a:pt x="436465" y="4628710"/>
                  </a:lnTo>
                  <a:cubicBezTo>
                    <a:pt x="406182" y="4583544"/>
                    <a:pt x="376267" y="4538147"/>
                    <a:pt x="347088" y="4492171"/>
                  </a:cubicBezTo>
                  <a:cubicBezTo>
                    <a:pt x="317908" y="4446194"/>
                    <a:pt x="288974" y="4400102"/>
                    <a:pt x="262001" y="4352619"/>
                  </a:cubicBezTo>
                  <a:cubicBezTo>
                    <a:pt x="207934" y="4258119"/>
                    <a:pt x="158280" y="4160840"/>
                    <a:pt x="118679" y="4059853"/>
                  </a:cubicBezTo>
                  <a:cubicBezTo>
                    <a:pt x="78343" y="3959214"/>
                    <a:pt x="48429" y="3854870"/>
                    <a:pt x="28322" y="3749136"/>
                  </a:cubicBezTo>
                  <a:cubicBezTo>
                    <a:pt x="9073" y="3643402"/>
                    <a:pt x="0" y="3536046"/>
                    <a:pt x="0" y="3428922"/>
                  </a:cubicBezTo>
                  <a:cubicBezTo>
                    <a:pt x="1594" y="3001816"/>
                    <a:pt x="89010" y="2575868"/>
                    <a:pt x="253052" y="2174356"/>
                  </a:cubicBezTo>
                  <a:cubicBezTo>
                    <a:pt x="294246" y="2074066"/>
                    <a:pt x="338873" y="1974700"/>
                    <a:pt x="389141" y="1877652"/>
                  </a:cubicBezTo>
                  <a:cubicBezTo>
                    <a:pt x="438672" y="1780256"/>
                    <a:pt x="493230" y="1684945"/>
                    <a:pt x="552079" y="1591834"/>
                  </a:cubicBezTo>
                  <a:cubicBezTo>
                    <a:pt x="669900" y="1405728"/>
                    <a:pt x="804394" y="1227729"/>
                    <a:pt x="954950" y="1061773"/>
                  </a:cubicBezTo>
                  <a:cubicBezTo>
                    <a:pt x="1030597" y="979085"/>
                    <a:pt x="1109552" y="898829"/>
                    <a:pt x="1192922" y="822626"/>
                  </a:cubicBezTo>
                  <a:cubicBezTo>
                    <a:pt x="1213642" y="803402"/>
                    <a:pt x="1234483" y="784409"/>
                    <a:pt x="1255939" y="765880"/>
                  </a:cubicBezTo>
                  <a:cubicBezTo>
                    <a:pt x="1277273" y="747234"/>
                    <a:pt x="1298237" y="728241"/>
                    <a:pt x="1320183" y="710291"/>
                  </a:cubicBezTo>
                  <a:cubicBezTo>
                    <a:pt x="1363585" y="673811"/>
                    <a:pt x="1408088" y="638489"/>
                    <a:pt x="1452961" y="603514"/>
                  </a:cubicBezTo>
                  <a:cubicBezTo>
                    <a:pt x="1633310" y="464543"/>
                    <a:pt x="1828125" y="341437"/>
                    <a:pt x="2033360" y="235818"/>
                  </a:cubicBezTo>
                  <a:cubicBezTo>
                    <a:pt x="2187242" y="156561"/>
                    <a:pt x="2347554" y="87597"/>
                    <a:pt x="2512513" y="3001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Shape 24">
              <a:extLst>
                <a:ext uri="{FF2B5EF4-FFF2-40B4-BE49-F238E27FC236}">
                  <a16:creationId xmlns:a16="http://schemas.microsoft.com/office/drawing/2014/main" id="{15102EBE-A80F-4CFF-B1DD-941EF9728B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04998" y="98659"/>
              <a:ext cx="5774333" cy="6315453"/>
            </a:xfrm>
            <a:custGeom>
              <a:avLst/>
              <a:gdLst>
                <a:gd name="connsiteX0" fmla="*/ 3707237 w 5774333"/>
                <a:gd name="connsiteY0" fmla="*/ 1489 h 6315453"/>
                <a:gd name="connsiteX1" fmla="*/ 4037665 w 5774333"/>
                <a:gd name="connsiteY1" fmla="*/ 6121 h 6315453"/>
                <a:gd name="connsiteX2" fmla="*/ 4692239 w 5774333"/>
                <a:gd name="connsiteY2" fmla="*/ 102128 h 6315453"/>
                <a:gd name="connsiteX3" fmla="*/ 5315059 w 5774333"/>
                <a:gd name="connsiteY3" fmla="*/ 324945 h 6315453"/>
                <a:gd name="connsiteX4" fmla="*/ 5738325 w 5774333"/>
                <a:gd name="connsiteY4" fmla="*/ 578286 h 6315453"/>
                <a:gd name="connsiteX5" fmla="*/ 5774333 w 5774333"/>
                <a:gd name="connsiteY5" fmla="*/ 606551 h 6315453"/>
                <a:gd name="connsiteX6" fmla="*/ 5774333 w 5774333"/>
                <a:gd name="connsiteY6" fmla="*/ 975490 h 6315453"/>
                <a:gd name="connsiteX7" fmla="*/ 5676001 w 5774333"/>
                <a:gd name="connsiteY7" fmla="*/ 889749 h 6315453"/>
                <a:gd name="connsiteX8" fmla="*/ 5177132 w 5774333"/>
                <a:gd name="connsiteY8" fmla="*/ 581926 h 6315453"/>
                <a:gd name="connsiteX9" fmla="*/ 4615735 w 5774333"/>
                <a:gd name="connsiteY9" fmla="*/ 388640 h 6315453"/>
                <a:gd name="connsiteX10" fmla="*/ 4020010 w 5774333"/>
                <a:gd name="connsiteY10" fmla="*/ 308500 h 6315453"/>
                <a:gd name="connsiteX11" fmla="*/ 3416315 w 5774333"/>
                <a:gd name="connsiteY11" fmla="*/ 328882 h 6315453"/>
                <a:gd name="connsiteX12" fmla="*/ 2823779 w 5774333"/>
                <a:gd name="connsiteY12" fmla="*/ 446545 h 6315453"/>
                <a:gd name="connsiteX13" fmla="*/ 2256987 w 5774333"/>
                <a:gd name="connsiteY13" fmla="*/ 651296 h 6315453"/>
                <a:gd name="connsiteX14" fmla="*/ 1244169 w 5774333"/>
                <a:gd name="connsiteY14" fmla="*/ 1280374 h 6315453"/>
                <a:gd name="connsiteX15" fmla="*/ 830141 w 5774333"/>
                <a:gd name="connsiteY15" fmla="*/ 1700184 h 6315453"/>
                <a:gd name="connsiteX16" fmla="*/ 502792 w 5774333"/>
                <a:gd name="connsiteY16" fmla="*/ 2182300 h 6315453"/>
                <a:gd name="connsiteX17" fmla="*/ 280637 w 5774333"/>
                <a:gd name="connsiteY17" fmla="*/ 2715256 h 6315453"/>
                <a:gd name="connsiteX18" fmla="*/ 199843 w 5774333"/>
                <a:gd name="connsiteY18" fmla="*/ 3283418 h 6315453"/>
                <a:gd name="connsiteX19" fmla="*/ 233926 w 5774333"/>
                <a:gd name="connsiteY19" fmla="*/ 3561593 h 6315453"/>
                <a:gd name="connsiteX20" fmla="*/ 334582 w 5774333"/>
                <a:gd name="connsiteY20" fmla="*/ 3821816 h 6315453"/>
                <a:gd name="connsiteX21" fmla="*/ 404834 w 5774333"/>
                <a:gd name="connsiteY21" fmla="*/ 3944343 h 6315453"/>
                <a:gd name="connsiteX22" fmla="*/ 485506 w 5774333"/>
                <a:gd name="connsiteY22" fmla="*/ 4062932 h 6315453"/>
                <a:gd name="connsiteX23" fmla="*/ 671861 w 5774333"/>
                <a:gd name="connsiteY23" fmla="*/ 4292120 h 6315453"/>
                <a:gd name="connsiteX24" fmla="*/ 873542 w 5774333"/>
                <a:gd name="connsiteY24" fmla="*/ 4523044 h 6315453"/>
                <a:gd name="connsiteX25" fmla="*/ 973831 w 5774333"/>
                <a:gd name="connsiteY25" fmla="*/ 4643601 h 6315453"/>
                <a:gd name="connsiteX26" fmla="*/ 1022014 w 5774333"/>
                <a:gd name="connsiteY26" fmla="*/ 4702780 h 6315453"/>
                <a:gd name="connsiteX27" fmla="*/ 1069215 w 5774333"/>
                <a:gd name="connsiteY27" fmla="*/ 4759411 h 6315453"/>
                <a:gd name="connsiteX28" fmla="*/ 1474784 w 5774333"/>
                <a:gd name="connsiteY28" fmla="*/ 5177948 h 6315453"/>
                <a:gd name="connsiteX29" fmla="*/ 1690442 w 5774333"/>
                <a:gd name="connsiteY29" fmla="*/ 5366255 h 6315453"/>
                <a:gd name="connsiteX30" fmla="*/ 1916276 w 5774333"/>
                <a:gd name="connsiteY30" fmla="*/ 5539852 h 6315453"/>
                <a:gd name="connsiteX31" fmla="*/ 2420784 w 5774333"/>
                <a:gd name="connsiteY31" fmla="*/ 5814437 h 6315453"/>
                <a:gd name="connsiteX32" fmla="*/ 2703015 w 5774333"/>
                <a:gd name="connsiteY32" fmla="*/ 5892029 h 6315453"/>
                <a:gd name="connsiteX33" fmla="*/ 2775350 w 5774333"/>
                <a:gd name="connsiteY33" fmla="*/ 5905695 h 6315453"/>
                <a:gd name="connsiteX34" fmla="*/ 2848299 w 5774333"/>
                <a:gd name="connsiteY34" fmla="*/ 5917161 h 6315453"/>
                <a:gd name="connsiteX35" fmla="*/ 2995544 w 5774333"/>
                <a:gd name="connsiteY35" fmla="*/ 5933605 h 6315453"/>
                <a:gd name="connsiteX36" fmla="*/ 3069596 w 5774333"/>
                <a:gd name="connsiteY36" fmla="*/ 5938933 h 6315453"/>
                <a:gd name="connsiteX37" fmla="*/ 3143894 w 5774333"/>
                <a:gd name="connsiteY37" fmla="*/ 5942639 h 6315453"/>
                <a:gd name="connsiteX38" fmla="*/ 3218436 w 5774333"/>
                <a:gd name="connsiteY38" fmla="*/ 5944260 h 6315453"/>
                <a:gd name="connsiteX39" fmla="*/ 3293101 w 5774333"/>
                <a:gd name="connsiteY39" fmla="*/ 5943913 h 6315453"/>
                <a:gd name="connsiteX40" fmla="*/ 3330494 w 5774333"/>
                <a:gd name="connsiteY40" fmla="*/ 5943565 h 6315453"/>
                <a:gd name="connsiteX41" fmla="*/ 3366540 w 5774333"/>
                <a:gd name="connsiteY41" fmla="*/ 5942059 h 6315453"/>
                <a:gd name="connsiteX42" fmla="*/ 3402462 w 5774333"/>
                <a:gd name="connsiteY42" fmla="*/ 5940323 h 6315453"/>
                <a:gd name="connsiteX43" fmla="*/ 3438262 w 5774333"/>
                <a:gd name="connsiteY43" fmla="*/ 5937543 h 6315453"/>
                <a:gd name="connsiteX44" fmla="*/ 3580236 w 5774333"/>
                <a:gd name="connsiteY44" fmla="*/ 5920982 h 6315453"/>
                <a:gd name="connsiteX45" fmla="*/ 4121034 w 5774333"/>
                <a:gd name="connsiteY45" fmla="*/ 5753290 h 6315453"/>
                <a:gd name="connsiteX46" fmla="*/ 4620639 w 5774333"/>
                <a:gd name="connsiteY46" fmla="*/ 5459364 h 6315453"/>
                <a:gd name="connsiteX47" fmla="*/ 4741771 w 5774333"/>
                <a:gd name="connsiteY47" fmla="*/ 5372971 h 6315453"/>
                <a:gd name="connsiteX48" fmla="*/ 4862901 w 5774333"/>
                <a:gd name="connsiteY48" fmla="*/ 5283682 h 6315453"/>
                <a:gd name="connsiteX49" fmla="*/ 5108229 w 5774333"/>
                <a:gd name="connsiteY49" fmla="*/ 5098386 h 6315453"/>
                <a:gd name="connsiteX50" fmla="*/ 5612493 w 5774333"/>
                <a:gd name="connsiteY50" fmla="*/ 4739724 h 6315453"/>
                <a:gd name="connsiteX51" fmla="*/ 5774333 w 5774333"/>
                <a:gd name="connsiteY51" fmla="*/ 4623488 h 6315453"/>
                <a:gd name="connsiteX52" fmla="*/ 5774333 w 5774333"/>
                <a:gd name="connsiteY52" fmla="*/ 5232926 h 6315453"/>
                <a:gd name="connsiteX53" fmla="*/ 5676492 w 5774333"/>
                <a:gd name="connsiteY53" fmla="*/ 5306859 h 6315453"/>
                <a:gd name="connsiteX54" fmla="*/ 5426260 w 5774333"/>
                <a:gd name="connsiteY54" fmla="*/ 5486233 h 6315453"/>
                <a:gd name="connsiteX55" fmla="*/ 5300225 w 5774333"/>
                <a:gd name="connsiteY55" fmla="*/ 5576217 h 6315453"/>
                <a:gd name="connsiteX56" fmla="*/ 5170757 w 5774333"/>
                <a:gd name="connsiteY56" fmla="*/ 5666780 h 6315453"/>
                <a:gd name="connsiteX57" fmla="*/ 5038100 w 5774333"/>
                <a:gd name="connsiteY57" fmla="*/ 5756185 h 6315453"/>
                <a:gd name="connsiteX58" fmla="*/ 4901276 w 5774333"/>
                <a:gd name="connsiteY58" fmla="*/ 5843043 h 6315453"/>
                <a:gd name="connsiteX59" fmla="*/ 4614019 w 5774333"/>
                <a:gd name="connsiteY59" fmla="*/ 6006103 h 6315453"/>
                <a:gd name="connsiteX60" fmla="*/ 4305061 w 5774333"/>
                <a:gd name="connsiteY60" fmla="*/ 6144726 h 6315453"/>
                <a:gd name="connsiteX61" fmla="*/ 3632710 w 5774333"/>
                <a:gd name="connsiteY61" fmla="*/ 6304196 h 6315453"/>
                <a:gd name="connsiteX62" fmla="*/ 3459594 w 5774333"/>
                <a:gd name="connsiteY62" fmla="*/ 6314504 h 6315453"/>
                <a:gd name="connsiteX63" fmla="*/ 3416315 w 5774333"/>
                <a:gd name="connsiteY63" fmla="*/ 6315429 h 6315453"/>
                <a:gd name="connsiteX64" fmla="*/ 3373159 w 5774333"/>
                <a:gd name="connsiteY64" fmla="*/ 6315198 h 6315453"/>
                <a:gd name="connsiteX65" fmla="*/ 3330127 w 5774333"/>
                <a:gd name="connsiteY65" fmla="*/ 6314735 h 6315453"/>
                <a:gd name="connsiteX66" fmla="*/ 3288320 w 5774333"/>
                <a:gd name="connsiteY66" fmla="*/ 6313230 h 6315453"/>
                <a:gd name="connsiteX67" fmla="*/ 2954350 w 5774333"/>
                <a:gd name="connsiteY67" fmla="*/ 6288098 h 6315453"/>
                <a:gd name="connsiteX68" fmla="*/ 2622466 w 5774333"/>
                <a:gd name="connsiteY68" fmla="*/ 6232742 h 6315453"/>
                <a:gd name="connsiteX69" fmla="*/ 2296466 w 5774333"/>
                <a:gd name="connsiteY69" fmla="*/ 6146001 h 6315453"/>
                <a:gd name="connsiteX70" fmla="*/ 1672419 w 5774333"/>
                <a:gd name="connsiteY70" fmla="*/ 5885197 h 6315453"/>
                <a:gd name="connsiteX71" fmla="*/ 1146578 w 5774333"/>
                <a:gd name="connsiteY71" fmla="*/ 5479168 h 6315453"/>
                <a:gd name="connsiteX72" fmla="*/ 933372 w 5774333"/>
                <a:gd name="connsiteY72" fmla="*/ 5234810 h 6315453"/>
                <a:gd name="connsiteX73" fmla="*/ 747140 w 5774333"/>
                <a:gd name="connsiteY73" fmla="*/ 4976091 h 6315453"/>
                <a:gd name="connsiteX74" fmla="*/ 703616 w 5774333"/>
                <a:gd name="connsiteY74" fmla="*/ 4910196 h 6315453"/>
                <a:gd name="connsiteX75" fmla="*/ 662053 w 5774333"/>
                <a:gd name="connsiteY75" fmla="*/ 4846269 h 6315453"/>
                <a:gd name="connsiteX76" fmla="*/ 580033 w 5774333"/>
                <a:gd name="connsiteY76" fmla="*/ 4722352 h 6315453"/>
                <a:gd name="connsiteX77" fmla="*/ 410105 w 5774333"/>
                <a:gd name="connsiteY77" fmla="*/ 4469193 h 6315453"/>
                <a:gd name="connsiteX78" fmla="*/ 244224 w 5774333"/>
                <a:gd name="connsiteY78" fmla="*/ 4201556 h 6315453"/>
                <a:gd name="connsiteX79" fmla="*/ 169437 w 5774333"/>
                <a:gd name="connsiteY79" fmla="*/ 4059690 h 6315453"/>
                <a:gd name="connsiteX80" fmla="*/ 105929 w 5774333"/>
                <a:gd name="connsiteY80" fmla="*/ 3911221 h 6315453"/>
                <a:gd name="connsiteX81" fmla="*/ 57256 w 5774333"/>
                <a:gd name="connsiteY81" fmla="*/ 3757195 h 6315453"/>
                <a:gd name="connsiteX82" fmla="*/ 39111 w 5774333"/>
                <a:gd name="connsiteY82" fmla="*/ 3678677 h 6315453"/>
                <a:gd name="connsiteX83" fmla="*/ 31142 w 5774333"/>
                <a:gd name="connsiteY83" fmla="*/ 3639300 h 6315453"/>
                <a:gd name="connsiteX84" fmla="*/ 24521 w 5774333"/>
                <a:gd name="connsiteY84" fmla="*/ 3599809 h 6315453"/>
                <a:gd name="connsiteX85" fmla="*/ 0 w 5774333"/>
                <a:gd name="connsiteY85" fmla="*/ 3283418 h 6315453"/>
                <a:gd name="connsiteX86" fmla="*/ 68045 w 5774333"/>
                <a:gd name="connsiteY86" fmla="*/ 2666963 h 6315453"/>
                <a:gd name="connsiteX87" fmla="*/ 272546 w 5774333"/>
                <a:gd name="connsiteY87" fmla="*/ 2076334 h 6315453"/>
                <a:gd name="connsiteX88" fmla="*/ 1039300 w 5774333"/>
                <a:gd name="connsiteY88" fmla="*/ 1073307 h 6315453"/>
                <a:gd name="connsiteX89" fmla="*/ 1547733 w 5774333"/>
                <a:gd name="connsiteY89" fmla="*/ 680365 h 6315453"/>
                <a:gd name="connsiteX90" fmla="*/ 2115995 w 5774333"/>
                <a:gd name="connsiteY90" fmla="*/ 368373 h 6315453"/>
                <a:gd name="connsiteX91" fmla="*/ 3377451 w 5774333"/>
                <a:gd name="connsiteY91" fmla="*/ 24304 h 6315453"/>
                <a:gd name="connsiteX92" fmla="*/ 3707237 w 5774333"/>
                <a:gd name="connsiteY92" fmla="*/ 1489 h 6315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774333" h="6315453">
                  <a:moveTo>
                    <a:pt x="3707237" y="1489"/>
                  </a:moveTo>
                  <a:cubicBezTo>
                    <a:pt x="3817502" y="-1522"/>
                    <a:pt x="3927875" y="41"/>
                    <a:pt x="4037665" y="6121"/>
                  </a:cubicBezTo>
                  <a:cubicBezTo>
                    <a:pt x="4257614" y="18745"/>
                    <a:pt x="4477439" y="49665"/>
                    <a:pt x="4692239" y="102128"/>
                  </a:cubicBezTo>
                  <a:cubicBezTo>
                    <a:pt x="4907039" y="154474"/>
                    <a:pt x="5116811" y="228592"/>
                    <a:pt x="5315059" y="324945"/>
                  </a:cubicBezTo>
                  <a:cubicBezTo>
                    <a:pt x="5463562" y="397211"/>
                    <a:pt x="5606133" y="481527"/>
                    <a:pt x="5738325" y="578286"/>
                  </a:cubicBezTo>
                  <a:lnTo>
                    <a:pt x="5774333" y="606551"/>
                  </a:lnTo>
                  <a:lnTo>
                    <a:pt x="5774333" y="975490"/>
                  </a:lnTo>
                  <a:lnTo>
                    <a:pt x="5676001" y="889749"/>
                  </a:lnTo>
                  <a:cubicBezTo>
                    <a:pt x="5522381" y="769886"/>
                    <a:pt x="5355519" y="665657"/>
                    <a:pt x="5177132" y="581926"/>
                  </a:cubicBezTo>
                  <a:cubicBezTo>
                    <a:pt x="4998867" y="497965"/>
                    <a:pt x="4810183" y="433574"/>
                    <a:pt x="4615735" y="388640"/>
                  </a:cubicBezTo>
                  <a:cubicBezTo>
                    <a:pt x="4421289" y="343591"/>
                    <a:pt x="4221446" y="317649"/>
                    <a:pt x="4020010" y="308500"/>
                  </a:cubicBezTo>
                  <a:cubicBezTo>
                    <a:pt x="3818207" y="298887"/>
                    <a:pt x="3616649" y="305257"/>
                    <a:pt x="3416315" y="328882"/>
                  </a:cubicBezTo>
                  <a:cubicBezTo>
                    <a:pt x="3216106" y="352623"/>
                    <a:pt x="3017736" y="392346"/>
                    <a:pt x="2823779" y="446545"/>
                  </a:cubicBezTo>
                  <a:cubicBezTo>
                    <a:pt x="2629699" y="500513"/>
                    <a:pt x="2440401" y="570345"/>
                    <a:pt x="2256987" y="651296"/>
                  </a:cubicBezTo>
                  <a:cubicBezTo>
                    <a:pt x="1889058" y="811461"/>
                    <a:pt x="1545527" y="1023856"/>
                    <a:pt x="1244169" y="1280374"/>
                  </a:cubicBezTo>
                  <a:cubicBezTo>
                    <a:pt x="1093982" y="1409039"/>
                    <a:pt x="954828" y="1549400"/>
                    <a:pt x="830141" y="1700184"/>
                  </a:cubicBezTo>
                  <a:cubicBezTo>
                    <a:pt x="705209" y="1850736"/>
                    <a:pt x="594989" y="2012176"/>
                    <a:pt x="502792" y="2182300"/>
                  </a:cubicBezTo>
                  <a:cubicBezTo>
                    <a:pt x="410595" y="2352308"/>
                    <a:pt x="333847" y="2530307"/>
                    <a:pt x="280637" y="2715256"/>
                  </a:cubicBezTo>
                  <a:cubicBezTo>
                    <a:pt x="227306" y="2899741"/>
                    <a:pt x="199719" y="3091521"/>
                    <a:pt x="199843" y="3283418"/>
                  </a:cubicBezTo>
                  <a:cubicBezTo>
                    <a:pt x="200946" y="3377687"/>
                    <a:pt x="210754" y="3471261"/>
                    <a:pt x="233926" y="3561593"/>
                  </a:cubicBezTo>
                  <a:cubicBezTo>
                    <a:pt x="256730" y="3652040"/>
                    <a:pt x="292162" y="3738550"/>
                    <a:pt x="334582" y="3821816"/>
                  </a:cubicBezTo>
                  <a:cubicBezTo>
                    <a:pt x="356038" y="3863392"/>
                    <a:pt x="379823" y="3904157"/>
                    <a:pt x="404834" y="3944343"/>
                  </a:cubicBezTo>
                  <a:cubicBezTo>
                    <a:pt x="430212" y="3984413"/>
                    <a:pt x="457308" y="4023905"/>
                    <a:pt x="485506" y="4062932"/>
                  </a:cubicBezTo>
                  <a:cubicBezTo>
                    <a:pt x="542639" y="4140757"/>
                    <a:pt x="606146" y="4216265"/>
                    <a:pt x="671861" y="4292120"/>
                  </a:cubicBezTo>
                  <a:cubicBezTo>
                    <a:pt x="737576" y="4368091"/>
                    <a:pt x="806234" y="4444062"/>
                    <a:pt x="873542" y="4523044"/>
                  </a:cubicBezTo>
                  <a:cubicBezTo>
                    <a:pt x="907258" y="4562419"/>
                    <a:pt x="940606" y="4602721"/>
                    <a:pt x="973831" y="4643601"/>
                  </a:cubicBezTo>
                  <a:lnTo>
                    <a:pt x="1022014" y="4702780"/>
                  </a:lnTo>
                  <a:cubicBezTo>
                    <a:pt x="1037829" y="4721658"/>
                    <a:pt x="1052910" y="4740998"/>
                    <a:pt x="1069215" y="4759411"/>
                  </a:cubicBezTo>
                  <a:cubicBezTo>
                    <a:pt x="1196477" y="4909269"/>
                    <a:pt x="1334527" y="5047199"/>
                    <a:pt x="1474784" y="5177948"/>
                  </a:cubicBezTo>
                  <a:cubicBezTo>
                    <a:pt x="1545281" y="5243033"/>
                    <a:pt x="1617003" y="5305917"/>
                    <a:pt x="1690442" y="5366255"/>
                  </a:cubicBezTo>
                  <a:cubicBezTo>
                    <a:pt x="1763881" y="5426591"/>
                    <a:pt x="1838668" y="5484959"/>
                    <a:pt x="1916276" y="5539852"/>
                  </a:cubicBezTo>
                  <a:cubicBezTo>
                    <a:pt x="2070877" y="5649872"/>
                    <a:pt x="2237617" y="5748194"/>
                    <a:pt x="2420784" y="5814437"/>
                  </a:cubicBezTo>
                  <a:cubicBezTo>
                    <a:pt x="2512124" y="5847559"/>
                    <a:pt x="2606773" y="5872921"/>
                    <a:pt x="2703015" y="5892029"/>
                  </a:cubicBezTo>
                  <a:cubicBezTo>
                    <a:pt x="2727168" y="5896546"/>
                    <a:pt x="2751075" y="5901758"/>
                    <a:pt x="2775350" y="5905695"/>
                  </a:cubicBezTo>
                  <a:lnTo>
                    <a:pt x="2848299" y="5917161"/>
                  </a:lnTo>
                  <a:cubicBezTo>
                    <a:pt x="2897218" y="5923298"/>
                    <a:pt x="2946136" y="5929784"/>
                    <a:pt x="2995544" y="5933605"/>
                  </a:cubicBezTo>
                  <a:cubicBezTo>
                    <a:pt x="3020188" y="5935806"/>
                    <a:pt x="3044831" y="5937891"/>
                    <a:pt x="3069596" y="5938933"/>
                  </a:cubicBezTo>
                  <a:cubicBezTo>
                    <a:pt x="3094362" y="5940090"/>
                    <a:pt x="3119005" y="5941943"/>
                    <a:pt x="3143894" y="5942639"/>
                  </a:cubicBezTo>
                  <a:lnTo>
                    <a:pt x="3218436" y="5944260"/>
                  </a:lnTo>
                  <a:cubicBezTo>
                    <a:pt x="3243201" y="5944838"/>
                    <a:pt x="3268212" y="5944029"/>
                    <a:pt x="3293101" y="5943913"/>
                  </a:cubicBezTo>
                  <a:lnTo>
                    <a:pt x="3330494" y="5943565"/>
                  </a:lnTo>
                  <a:cubicBezTo>
                    <a:pt x="3342632" y="5943218"/>
                    <a:pt x="3354524" y="5942523"/>
                    <a:pt x="3366540" y="5942059"/>
                  </a:cubicBezTo>
                  <a:cubicBezTo>
                    <a:pt x="3378554" y="5941480"/>
                    <a:pt x="3390570" y="5941134"/>
                    <a:pt x="3402462" y="5940323"/>
                  </a:cubicBezTo>
                  <a:lnTo>
                    <a:pt x="3438262" y="5937543"/>
                  </a:lnTo>
                  <a:cubicBezTo>
                    <a:pt x="3485954" y="5933953"/>
                    <a:pt x="3533279" y="5927931"/>
                    <a:pt x="3580236" y="5920982"/>
                  </a:cubicBezTo>
                  <a:cubicBezTo>
                    <a:pt x="3768185" y="5891567"/>
                    <a:pt x="3948901" y="5834010"/>
                    <a:pt x="4121034" y="5753290"/>
                  </a:cubicBezTo>
                  <a:cubicBezTo>
                    <a:pt x="4293782" y="5673497"/>
                    <a:pt x="4458191" y="5571353"/>
                    <a:pt x="4620639" y="5459364"/>
                  </a:cubicBezTo>
                  <a:cubicBezTo>
                    <a:pt x="4661221" y="5431455"/>
                    <a:pt x="4701557" y="5402271"/>
                    <a:pt x="4741771" y="5372971"/>
                  </a:cubicBezTo>
                  <a:cubicBezTo>
                    <a:pt x="4782230" y="5343672"/>
                    <a:pt x="4822566" y="5313908"/>
                    <a:pt x="4862901" y="5283682"/>
                  </a:cubicBezTo>
                  <a:lnTo>
                    <a:pt x="5108229" y="5098386"/>
                  </a:lnTo>
                  <a:cubicBezTo>
                    <a:pt x="5276563" y="4972270"/>
                    <a:pt x="5446489" y="4854838"/>
                    <a:pt x="5612493" y="4739724"/>
                  </a:cubicBezTo>
                  <a:lnTo>
                    <a:pt x="5774333" y="4623488"/>
                  </a:lnTo>
                  <a:lnTo>
                    <a:pt x="5774333" y="5232926"/>
                  </a:lnTo>
                  <a:lnTo>
                    <a:pt x="5676492" y="5306859"/>
                  </a:lnTo>
                  <a:cubicBezTo>
                    <a:pt x="5592693" y="5367905"/>
                    <a:pt x="5508955" y="5427286"/>
                    <a:pt x="5426260" y="5486233"/>
                  </a:cubicBezTo>
                  <a:lnTo>
                    <a:pt x="5300225" y="5576217"/>
                  </a:lnTo>
                  <a:cubicBezTo>
                    <a:pt x="5257559" y="5606443"/>
                    <a:pt x="5214525" y="5636901"/>
                    <a:pt x="5170757" y="5666780"/>
                  </a:cubicBezTo>
                  <a:cubicBezTo>
                    <a:pt x="5127110" y="5696775"/>
                    <a:pt x="5082973" y="5726654"/>
                    <a:pt x="5038100" y="5756185"/>
                  </a:cubicBezTo>
                  <a:cubicBezTo>
                    <a:pt x="4993106" y="5785486"/>
                    <a:pt x="4947743" y="5814553"/>
                    <a:pt x="4901276" y="5843043"/>
                  </a:cubicBezTo>
                  <a:cubicBezTo>
                    <a:pt x="4808835" y="5900136"/>
                    <a:pt x="4713449" y="5955494"/>
                    <a:pt x="4614019" y="6006103"/>
                  </a:cubicBezTo>
                  <a:cubicBezTo>
                    <a:pt x="4514711" y="6056943"/>
                    <a:pt x="4411971" y="6104192"/>
                    <a:pt x="4305061" y="6144726"/>
                  </a:cubicBezTo>
                  <a:cubicBezTo>
                    <a:pt x="4092223" y="6226952"/>
                    <a:pt x="3863569" y="6282424"/>
                    <a:pt x="3632710" y="6304196"/>
                  </a:cubicBezTo>
                  <a:cubicBezTo>
                    <a:pt x="3574964" y="6309408"/>
                    <a:pt x="3517218" y="6313345"/>
                    <a:pt x="3459594" y="6314504"/>
                  </a:cubicBezTo>
                  <a:lnTo>
                    <a:pt x="3416315" y="6315429"/>
                  </a:lnTo>
                  <a:cubicBezTo>
                    <a:pt x="3401971" y="6315546"/>
                    <a:pt x="3387505" y="6315198"/>
                    <a:pt x="3373159" y="6315198"/>
                  </a:cubicBezTo>
                  <a:lnTo>
                    <a:pt x="3330127" y="6314735"/>
                  </a:lnTo>
                  <a:lnTo>
                    <a:pt x="3288320" y="6313230"/>
                  </a:lnTo>
                  <a:cubicBezTo>
                    <a:pt x="3176996" y="6309870"/>
                    <a:pt x="3065428" y="6301533"/>
                    <a:pt x="2954350" y="6288098"/>
                  </a:cubicBezTo>
                  <a:cubicBezTo>
                    <a:pt x="2843150" y="6275360"/>
                    <a:pt x="2732194" y="6257061"/>
                    <a:pt x="2622466" y="6232742"/>
                  </a:cubicBezTo>
                  <a:cubicBezTo>
                    <a:pt x="2512859" y="6208190"/>
                    <a:pt x="2404110" y="6179122"/>
                    <a:pt x="2296466" y="6146001"/>
                  </a:cubicBezTo>
                  <a:cubicBezTo>
                    <a:pt x="2081544" y="6079179"/>
                    <a:pt x="1869073" y="5996027"/>
                    <a:pt x="1672419" y="5885197"/>
                  </a:cubicBezTo>
                  <a:cubicBezTo>
                    <a:pt x="1475643" y="5774599"/>
                    <a:pt x="1299954" y="5634353"/>
                    <a:pt x="1146578" y="5479168"/>
                  </a:cubicBezTo>
                  <a:cubicBezTo>
                    <a:pt x="1069461" y="5401692"/>
                    <a:pt x="999333" y="5319235"/>
                    <a:pt x="933372" y="5234810"/>
                  </a:cubicBezTo>
                  <a:cubicBezTo>
                    <a:pt x="867781" y="5150038"/>
                    <a:pt x="805375" y="5063991"/>
                    <a:pt x="747140" y="4976091"/>
                  </a:cubicBezTo>
                  <a:cubicBezTo>
                    <a:pt x="732182" y="4954319"/>
                    <a:pt x="718082" y="4932199"/>
                    <a:pt x="703616" y="4910196"/>
                  </a:cubicBezTo>
                  <a:lnTo>
                    <a:pt x="662053" y="4846269"/>
                  </a:lnTo>
                  <a:cubicBezTo>
                    <a:pt x="635449" y="4804925"/>
                    <a:pt x="607864" y="4763928"/>
                    <a:pt x="580033" y="4722352"/>
                  </a:cubicBezTo>
                  <a:lnTo>
                    <a:pt x="410105" y="4469193"/>
                  </a:lnTo>
                  <a:cubicBezTo>
                    <a:pt x="353095" y="4382915"/>
                    <a:pt x="296820" y="4294089"/>
                    <a:pt x="244224" y="4201556"/>
                  </a:cubicBezTo>
                  <a:cubicBezTo>
                    <a:pt x="217987" y="4155232"/>
                    <a:pt x="192609" y="4108098"/>
                    <a:pt x="169437" y="4059690"/>
                  </a:cubicBezTo>
                  <a:cubicBezTo>
                    <a:pt x="146388" y="4011165"/>
                    <a:pt x="124932" y="3961715"/>
                    <a:pt x="105929" y="3911221"/>
                  </a:cubicBezTo>
                  <a:cubicBezTo>
                    <a:pt x="87293" y="3860613"/>
                    <a:pt x="70742" y="3809309"/>
                    <a:pt x="57256" y="3757195"/>
                  </a:cubicBezTo>
                  <a:cubicBezTo>
                    <a:pt x="50881" y="3731138"/>
                    <a:pt x="44383" y="3704965"/>
                    <a:pt x="39111" y="3678677"/>
                  </a:cubicBezTo>
                  <a:lnTo>
                    <a:pt x="31142" y="3639300"/>
                  </a:lnTo>
                  <a:lnTo>
                    <a:pt x="24521" y="3599809"/>
                  </a:lnTo>
                  <a:cubicBezTo>
                    <a:pt x="7234" y="3494423"/>
                    <a:pt x="0" y="3388457"/>
                    <a:pt x="0" y="3283418"/>
                  </a:cubicBezTo>
                  <a:cubicBezTo>
                    <a:pt x="491" y="3076698"/>
                    <a:pt x="23418" y="2869978"/>
                    <a:pt x="68045" y="2666963"/>
                  </a:cubicBezTo>
                  <a:cubicBezTo>
                    <a:pt x="112550" y="2464064"/>
                    <a:pt x="180717" y="2265104"/>
                    <a:pt x="272546" y="2076334"/>
                  </a:cubicBezTo>
                  <a:cubicBezTo>
                    <a:pt x="457062" y="1698794"/>
                    <a:pt x="724457" y="1360978"/>
                    <a:pt x="1039300" y="1073307"/>
                  </a:cubicBezTo>
                  <a:cubicBezTo>
                    <a:pt x="1197090" y="929472"/>
                    <a:pt x="1367630" y="798259"/>
                    <a:pt x="1547733" y="680365"/>
                  </a:cubicBezTo>
                  <a:cubicBezTo>
                    <a:pt x="1728081" y="562587"/>
                    <a:pt x="1917870" y="457663"/>
                    <a:pt x="2115995" y="368373"/>
                  </a:cubicBezTo>
                  <a:cubicBezTo>
                    <a:pt x="2512737" y="191070"/>
                    <a:pt x="2939883" y="73870"/>
                    <a:pt x="3377451" y="24304"/>
                  </a:cubicBezTo>
                  <a:cubicBezTo>
                    <a:pt x="3486812" y="12086"/>
                    <a:pt x="3596971" y="4500"/>
                    <a:pt x="3707237" y="148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EC18CE1F-9DF1-47AF-9E66-6CE348AC23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10220" y="131729"/>
              <a:ext cx="5769111" cy="6229400"/>
            </a:xfrm>
            <a:custGeom>
              <a:avLst/>
              <a:gdLst>
                <a:gd name="connsiteX0" fmla="*/ 3882695 w 5769111"/>
                <a:gd name="connsiteY0" fmla="*/ 0 h 6229400"/>
                <a:gd name="connsiteX1" fmla="*/ 5691883 w 5769111"/>
                <a:gd name="connsiteY1" fmla="*/ 557381 h 6229400"/>
                <a:gd name="connsiteX2" fmla="*/ 5769111 w 5769111"/>
                <a:gd name="connsiteY2" fmla="*/ 620523 h 6229400"/>
                <a:gd name="connsiteX3" fmla="*/ 5769111 w 5769111"/>
                <a:gd name="connsiteY3" fmla="*/ 1464911 h 6229400"/>
                <a:gd name="connsiteX4" fmla="*/ 5660063 w 5769111"/>
                <a:gd name="connsiteY4" fmla="*/ 1328105 h 6229400"/>
                <a:gd name="connsiteX5" fmla="*/ 4910471 w 5769111"/>
                <a:gd name="connsiteY5" fmla="*/ 781599 h 6229400"/>
                <a:gd name="connsiteX6" fmla="*/ 3882695 w 5769111"/>
                <a:gd name="connsiteY6" fmla="*/ 579048 h 6229400"/>
                <a:gd name="connsiteX7" fmla="*/ 2683153 w 5769111"/>
                <a:gd name="connsiteY7" fmla="*/ 797003 h 6229400"/>
                <a:gd name="connsiteX8" fmla="*/ 1617493 w 5769111"/>
                <a:gd name="connsiteY8" fmla="*/ 1395738 h 6229400"/>
                <a:gd name="connsiteX9" fmla="*/ 880408 w 5769111"/>
                <a:gd name="connsiteY9" fmla="*/ 2259099 h 6229400"/>
                <a:gd name="connsiteX10" fmla="*/ 613135 w 5769111"/>
                <a:gd name="connsiteY10" fmla="*/ 3263863 h 6229400"/>
                <a:gd name="connsiteX11" fmla="*/ 1055484 w 5769111"/>
                <a:gd name="connsiteY11" fmla="*/ 4196825 h 6229400"/>
                <a:gd name="connsiteX12" fmla="*/ 1278376 w 5769111"/>
                <a:gd name="connsiteY12" fmla="*/ 4492950 h 6229400"/>
                <a:gd name="connsiteX13" fmla="*/ 3369851 w 5769111"/>
                <a:gd name="connsiteY13" fmla="*/ 5650468 h 6229400"/>
                <a:gd name="connsiteX14" fmla="*/ 4957551 w 5769111"/>
                <a:gd name="connsiteY14" fmla="*/ 4938355 h 6229400"/>
                <a:gd name="connsiteX15" fmla="*/ 5150773 w 5769111"/>
                <a:gd name="connsiteY15" fmla="*/ 4796950 h 6229400"/>
                <a:gd name="connsiteX16" fmla="*/ 5747247 w 5769111"/>
                <a:gd name="connsiteY16" fmla="*/ 4338176 h 6229400"/>
                <a:gd name="connsiteX17" fmla="*/ 5769111 w 5769111"/>
                <a:gd name="connsiteY17" fmla="*/ 4318497 h 6229400"/>
                <a:gd name="connsiteX18" fmla="*/ 5769111 w 5769111"/>
                <a:gd name="connsiteY18" fmla="*/ 5074612 h 6229400"/>
                <a:gd name="connsiteX19" fmla="*/ 5636252 w 5769111"/>
                <a:gd name="connsiteY19" fmla="*/ 5174208 h 6229400"/>
                <a:gd name="connsiteX20" fmla="*/ 5334922 w 5769111"/>
                <a:gd name="connsiteY20" fmla="*/ 5394528 h 6229400"/>
                <a:gd name="connsiteX21" fmla="*/ 3369727 w 5769111"/>
                <a:gd name="connsiteY21" fmla="*/ 6229400 h 6229400"/>
                <a:gd name="connsiteX22" fmla="*/ 771046 w 5769111"/>
                <a:gd name="connsiteY22" fmla="*/ 4817913 h 6229400"/>
                <a:gd name="connsiteX23" fmla="*/ 0 w 5769111"/>
                <a:gd name="connsiteY23" fmla="*/ 3263748 h 6229400"/>
                <a:gd name="connsiteX24" fmla="*/ 3882695 w 5769111"/>
                <a:gd name="connsiteY24" fmla="*/ 0 h 62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769111" h="6229400">
                  <a:moveTo>
                    <a:pt x="3882695" y="0"/>
                  </a:moveTo>
                  <a:cubicBezTo>
                    <a:pt x="4601253" y="0"/>
                    <a:pt x="5210727" y="205477"/>
                    <a:pt x="5691883" y="557381"/>
                  </a:cubicBezTo>
                  <a:lnTo>
                    <a:pt x="5769111" y="620523"/>
                  </a:lnTo>
                  <a:lnTo>
                    <a:pt x="5769111" y="1464911"/>
                  </a:lnTo>
                  <a:lnTo>
                    <a:pt x="5660063" y="1328105"/>
                  </a:lnTo>
                  <a:cubicBezTo>
                    <a:pt x="5449800" y="1091506"/>
                    <a:pt x="5197607" y="907600"/>
                    <a:pt x="4910471" y="781599"/>
                  </a:cubicBezTo>
                  <a:cubicBezTo>
                    <a:pt x="4604088" y="647260"/>
                    <a:pt x="4258349" y="579048"/>
                    <a:pt x="3882695" y="579048"/>
                  </a:cubicBezTo>
                  <a:cubicBezTo>
                    <a:pt x="3484238" y="579048"/>
                    <a:pt x="3080631" y="652240"/>
                    <a:pt x="2683153" y="797003"/>
                  </a:cubicBezTo>
                  <a:cubicBezTo>
                    <a:pt x="2296098" y="937595"/>
                    <a:pt x="1927678" y="1144662"/>
                    <a:pt x="1617493" y="1395738"/>
                  </a:cubicBezTo>
                  <a:cubicBezTo>
                    <a:pt x="1301915" y="1651098"/>
                    <a:pt x="1053890" y="1941665"/>
                    <a:pt x="880408" y="2259099"/>
                  </a:cubicBezTo>
                  <a:cubicBezTo>
                    <a:pt x="703125" y="2583597"/>
                    <a:pt x="613135" y="2921645"/>
                    <a:pt x="613135" y="3263863"/>
                  </a:cubicBezTo>
                  <a:cubicBezTo>
                    <a:pt x="613135" y="3608512"/>
                    <a:pt x="756702" y="3809789"/>
                    <a:pt x="1055484" y="4196825"/>
                  </a:cubicBezTo>
                  <a:cubicBezTo>
                    <a:pt x="1127574" y="4290167"/>
                    <a:pt x="1202116" y="4386753"/>
                    <a:pt x="1278376" y="4492950"/>
                  </a:cubicBezTo>
                  <a:cubicBezTo>
                    <a:pt x="1861105" y="5304313"/>
                    <a:pt x="2486623" y="5650468"/>
                    <a:pt x="3369851" y="5650468"/>
                  </a:cubicBezTo>
                  <a:cubicBezTo>
                    <a:pt x="3949515" y="5650468"/>
                    <a:pt x="4374822" y="5368471"/>
                    <a:pt x="4957551" y="4938355"/>
                  </a:cubicBezTo>
                  <a:cubicBezTo>
                    <a:pt x="5022653" y="4890293"/>
                    <a:pt x="5087755" y="4842811"/>
                    <a:pt x="5150773" y="4796950"/>
                  </a:cubicBezTo>
                  <a:cubicBezTo>
                    <a:pt x="5364254" y="4641404"/>
                    <a:pt x="5570313" y="4491241"/>
                    <a:pt x="5747247" y="4338176"/>
                  </a:cubicBezTo>
                  <a:lnTo>
                    <a:pt x="5769111" y="4318497"/>
                  </a:lnTo>
                  <a:lnTo>
                    <a:pt x="5769111" y="5074612"/>
                  </a:lnTo>
                  <a:lnTo>
                    <a:pt x="5636252" y="5174208"/>
                  </a:lnTo>
                  <a:cubicBezTo>
                    <a:pt x="5537051" y="5246835"/>
                    <a:pt x="5436100" y="5319845"/>
                    <a:pt x="5334922" y="5394528"/>
                  </a:cubicBezTo>
                  <a:cubicBezTo>
                    <a:pt x="4745327" y="5829741"/>
                    <a:pt x="4177309" y="6229400"/>
                    <a:pt x="3369727" y="6229400"/>
                  </a:cubicBezTo>
                  <a:cubicBezTo>
                    <a:pt x="2172147" y="6229400"/>
                    <a:pt x="1394603" y="5686137"/>
                    <a:pt x="771046" y="4817913"/>
                  </a:cubicBezTo>
                  <a:cubicBezTo>
                    <a:pt x="396864" y="4297000"/>
                    <a:pt x="0" y="3939728"/>
                    <a:pt x="0" y="3263748"/>
                  </a:cubicBezTo>
                  <a:cubicBezTo>
                    <a:pt x="0" y="1461170"/>
                    <a:pt x="1955141" y="0"/>
                    <a:pt x="38826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Shape 25">
              <a:extLst>
                <a:ext uri="{FF2B5EF4-FFF2-40B4-BE49-F238E27FC236}">
                  <a16:creationId xmlns:a16="http://schemas.microsoft.com/office/drawing/2014/main" id="{5BD26A8C-8D1D-41E6-A71E-FE9AC75F3F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10220" y="131729"/>
              <a:ext cx="5769111" cy="6229400"/>
            </a:xfrm>
            <a:custGeom>
              <a:avLst/>
              <a:gdLst>
                <a:gd name="connsiteX0" fmla="*/ 3882695 w 5769111"/>
                <a:gd name="connsiteY0" fmla="*/ 0 h 6229400"/>
                <a:gd name="connsiteX1" fmla="*/ 5691883 w 5769111"/>
                <a:gd name="connsiteY1" fmla="*/ 557381 h 6229400"/>
                <a:gd name="connsiteX2" fmla="*/ 5769111 w 5769111"/>
                <a:gd name="connsiteY2" fmla="*/ 620523 h 6229400"/>
                <a:gd name="connsiteX3" fmla="*/ 5769111 w 5769111"/>
                <a:gd name="connsiteY3" fmla="*/ 1675390 h 6229400"/>
                <a:gd name="connsiteX4" fmla="*/ 5711488 w 5769111"/>
                <a:gd name="connsiteY4" fmla="*/ 1585205 h 6229400"/>
                <a:gd name="connsiteX5" fmla="*/ 5566027 w 5769111"/>
                <a:gd name="connsiteY5" fmla="*/ 1402571 h 6229400"/>
                <a:gd name="connsiteX6" fmla="*/ 4858734 w 5769111"/>
                <a:gd name="connsiteY6" fmla="*/ 886639 h 6229400"/>
                <a:gd name="connsiteX7" fmla="*/ 3882695 w 5769111"/>
                <a:gd name="connsiteY7" fmla="*/ 694858 h 6229400"/>
                <a:gd name="connsiteX8" fmla="*/ 2727046 w 5769111"/>
                <a:gd name="connsiteY8" fmla="*/ 905053 h 6229400"/>
                <a:gd name="connsiteX9" fmla="*/ 1697186 w 5769111"/>
                <a:gd name="connsiteY9" fmla="*/ 1483638 h 6229400"/>
                <a:gd name="connsiteX10" fmla="*/ 989279 w 5769111"/>
                <a:gd name="connsiteY10" fmla="*/ 2312139 h 6229400"/>
                <a:gd name="connsiteX11" fmla="*/ 735615 w 5769111"/>
                <a:gd name="connsiteY11" fmla="*/ 3263863 h 6229400"/>
                <a:gd name="connsiteX12" fmla="*/ 1154424 w 5769111"/>
                <a:gd name="connsiteY12" fmla="*/ 4128614 h 6229400"/>
                <a:gd name="connsiteX13" fmla="*/ 1379768 w 5769111"/>
                <a:gd name="connsiteY13" fmla="*/ 4427981 h 6229400"/>
                <a:gd name="connsiteX14" fmla="*/ 2239456 w 5769111"/>
                <a:gd name="connsiteY14" fmla="*/ 5256947 h 6229400"/>
                <a:gd name="connsiteX15" fmla="*/ 3369727 w 5769111"/>
                <a:gd name="connsiteY15" fmla="*/ 5534658 h 6229400"/>
                <a:gd name="connsiteX16" fmla="*/ 4096760 w 5769111"/>
                <a:gd name="connsiteY16" fmla="*/ 5357817 h 6229400"/>
                <a:gd name="connsiteX17" fmla="*/ 4881905 w 5769111"/>
                <a:gd name="connsiteY17" fmla="*/ 4847212 h 6229400"/>
                <a:gd name="connsiteX18" fmla="*/ 5075739 w 5769111"/>
                <a:gd name="connsiteY18" fmla="*/ 4705346 h 6229400"/>
                <a:gd name="connsiteX19" fmla="*/ 5759930 w 5769111"/>
                <a:gd name="connsiteY19" fmla="*/ 4166809 h 6229400"/>
                <a:gd name="connsiteX20" fmla="*/ 5769111 w 5769111"/>
                <a:gd name="connsiteY20" fmla="*/ 4157764 h 6229400"/>
                <a:gd name="connsiteX21" fmla="*/ 5769111 w 5769111"/>
                <a:gd name="connsiteY21" fmla="*/ 5074612 h 6229400"/>
                <a:gd name="connsiteX22" fmla="*/ 5636252 w 5769111"/>
                <a:gd name="connsiteY22" fmla="*/ 5174208 h 6229400"/>
                <a:gd name="connsiteX23" fmla="*/ 5334922 w 5769111"/>
                <a:gd name="connsiteY23" fmla="*/ 5394528 h 6229400"/>
                <a:gd name="connsiteX24" fmla="*/ 3369727 w 5769111"/>
                <a:gd name="connsiteY24" fmla="*/ 6229400 h 6229400"/>
                <a:gd name="connsiteX25" fmla="*/ 771046 w 5769111"/>
                <a:gd name="connsiteY25" fmla="*/ 4817913 h 6229400"/>
                <a:gd name="connsiteX26" fmla="*/ 0 w 5769111"/>
                <a:gd name="connsiteY26" fmla="*/ 3263748 h 6229400"/>
                <a:gd name="connsiteX27" fmla="*/ 3882695 w 5769111"/>
                <a:gd name="connsiteY27" fmla="*/ 0 h 62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769111" h="6229400">
                  <a:moveTo>
                    <a:pt x="3882695" y="0"/>
                  </a:moveTo>
                  <a:cubicBezTo>
                    <a:pt x="4601253" y="0"/>
                    <a:pt x="5210727" y="205477"/>
                    <a:pt x="5691883" y="557381"/>
                  </a:cubicBezTo>
                  <a:lnTo>
                    <a:pt x="5769111" y="620523"/>
                  </a:lnTo>
                  <a:lnTo>
                    <a:pt x="5769111" y="1675390"/>
                  </a:lnTo>
                  <a:lnTo>
                    <a:pt x="5711488" y="1585205"/>
                  </a:lnTo>
                  <a:cubicBezTo>
                    <a:pt x="5665942" y="1521390"/>
                    <a:pt x="5617428" y="1460432"/>
                    <a:pt x="5566027" y="1402571"/>
                  </a:cubicBezTo>
                  <a:cubicBezTo>
                    <a:pt x="5367411" y="1179058"/>
                    <a:pt x="5129563" y="1005460"/>
                    <a:pt x="4858734" y="886639"/>
                  </a:cubicBezTo>
                  <a:cubicBezTo>
                    <a:pt x="4568779" y="759363"/>
                    <a:pt x="4240327" y="694858"/>
                    <a:pt x="3882695" y="694858"/>
                  </a:cubicBezTo>
                  <a:cubicBezTo>
                    <a:pt x="3504835" y="694858"/>
                    <a:pt x="3105151" y="767471"/>
                    <a:pt x="2727046" y="905053"/>
                  </a:cubicBezTo>
                  <a:cubicBezTo>
                    <a:pt x="2352985" y="1041013"/>
                    <a:pt x="1996826" y="1241132"/>
                    <a:pt x="1697186" y="1483638"/>
                  </a:cubicBezTo>
                  <a:cubicBezTo>
                    <a:pt x="1397913" y="1725796"/>
                    <a:pt x="1153199" y="2012308"/>
                    <a:pt x="989279" y="2312139"/>
                  </a:cubicBezTo>
                  <a:cubicBezTo>
                    <a:pt x="820946" y="2620077"/>
                    <a:pt x="735615" y="2940290"/>
                    <a:pt x="735615" y="3263863"/>
                  </a:cubicBezTo>
                  <a:cubicBezTo>
                    <a:pt x="735615" y="3573074"/>
                    <a:pt x="863980" y="3752464"/>
                    <a:pt x="1154424" y="4128614"/>
                  </a:cubicBezTo>
                  <a:cubicBezTo>
                    <a:pt x="1227127" y="4222767"/>
                    <a:pt x="1302282" y="4320162"/>
                    <a:pt x="1379768" y="4427981"/>
                  </a:cubicBezTo>
                  <a:cubicBezTo>
                    <a:pt x="1653784" y="4809458"/>
                    <a:pt x="1934912" y="5080685"/>
                    <a:pt x="2239456" y="5256947"/>
                  </a:cubicBezTo>
                  <a:cubicBezTo>
                    <a:pt x="2562268" y="5443863"/>
                    <a:pt x="2932037" y="5534658"/>
                    <a:pt x="3369727" y="5534658"/>
                  </a:cubicBezTo>
                  <a:cubicBezTo>
                    <a:pt x="3618120" y="5534658"/>
                    <a:pt x="3849103" y="5478491"/>
                    <a:pt x="4096760" y="5357817"/>
                  </a:cubicBezTo>
                  <a:cubicBezTo>
                    <a:pt x="4351037" y="5233901"/>
                    <a:pt x="4602740" y="5053238"/>
                    <a:pt x="4881905" y="4847212"/>
                  </a:cubicBezTo>
                  <a:cubicBezTo>
                    <a:pt x="4947375" y="4798920"/>
                    <a:pt x="5012599" y="4751322"/>
                    <a:pt x="5075739" y="4705346"/>
                  </a:cubicBezTo>
                  <a:cubicBezTo>
                    <a:pt x="5327320" y="4521990"/>
                    <a:pt x="5568418" y="4346256"/>
                    <a:pt x="5759930" y="4166809"/>
                  </a:cubicBezTo>
                  <a:lnTo>
                    <a:pt x="5769111" y="4157764"/>
                  </a:lnTo>
                  <a:lnTo>
                    <a:pt x="5769111" y="5074612"/>
                  </a:lnTo>
                  <a:lnTo>
                    <a:pt x="5636252" y="5174208"/>
                  </a:lnTo>
                  <a:cubicBezTo>
                    <a:pt x="5537051" y="5246835"/>
                    <a:pt x="5436100" y="5319845"/>
                    <a:pt x="5334922" y="5394528"/>
                  </a:cubicBezTo>
                  <a:cubicBezTo>
                    <a:pt x="4745327" y="5829741"/>
                    <a:pt x="4177309" y="6229400"/>
                    <a:pt x="3369727" y="6229400"/>
                  </a:cubicBezTo>
                  <a:cubicBezTo>
                    <a:pt x="2172147" y="6229400"/>
                    <a:pt x="1394603" y="5686137"/>
                    <a:pt x="771046" y="4817913"/>
                  </a:cubicBezTo>
                  <a:cubicBezTo>
                    <a:pt x="396864" y="4297000"/>
                    <a:pt x="0" y="3939728"/>
                    <a:pt x="0" y="3263748"/>
                  </a:cubicBezTo>
                  <a:cubicBezTo>
                    <a:pt x="0" y="1461170"/>
                    <a:pt x="1955141" y="0"/>
                    <a:pt x="38826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7" name="Graphic 6" descr="Cloud">
            <a:extLst>
              <a:ext uri="{FF2B5EF4-FFF2-40B4-BE49-F238E27FC236}">
                <a16:creationId xmlns:a16="http://schemas.microsoft.com/office/drawing/2014/main" id="{534B28A4-5916-3B1F-B76E-9B58202BB72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121726" y="1629089"/>
            <a:ext cx="3620021" cy="3620021"/>
          </a:xfrm>
          <a:prstGeom prst="rect">
            <a:avLst/>
          </a:prstGeom>
        </p:spPr>
      </p:pic>
    </p:spTree>
    <p:extLst>
      <p:ext uri="{BB962C8B-B14F-4D97-AF65-F5344CB8AC3E}">
        <p14:creationId xmlns:p14="http://schemas.microsoft.com/office/powerpoint/2010/main" val="34243719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80" name="Rectangle 7179">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7181" name="Arc 7180">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0B928E2-E9ED-7390-3E27-986D148E363A}"/>
              </a:ext>
            </a:extLst>
          </p:cNvPr>
          <p:cNvSpPr>
            <a:spLocks noGrp="1"/>
          </p:cNvSpPr>
          <p:nvPr>
            <p:ph type="title"/>
          </p:nvPr>
        </p:nvSpPr>
        <p:spPr>
          <a:xfrm>
            <a:off x="5894962" y="479493"/>
            <a:ext cx="5458838" cy="1325563"/>
          </a:xfrm>
        </p:spPr>
        <p:txBody>
          <a:bodyPr>
            <a:normAutofit/>
          </a:bodyPr>
          <a:lstStyle/>
          <a:p>
            <a:r>
              <a:rPr lang="en-GB"/>
              <a:t>MQTT</a:t>
            </a:r>
            <a:endParaRPr lang="en-ZA" dirty="0"/>
          </a:p>
        </p:txBody>
      </p:sp>
      <p:sp>
        <p:nvSpPr>
          <p:cNvPr id="7179" name="Freeform: Shape 7178">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170" name="Picture 2" descr="Getting started with Node-RED | Elektor Magazine">
            <a:extLst>
              <a:ext uri="{FF2B5EF4-FFF2-40B4-BE49-F238E27FC236}">
                <a16:creationId xmlns:a16="http://schemas.microsoft.com/office/drawing/2014/main" id="{0DAF5BA4-1A55-E6EE-5030-A03012CBCA74}"/>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03182" y="2000490"/>
            <a:ext cx="4777381" cy="2687276"/>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1C4475A3-56AB-6862-C8F3-7C8022253F24}"/>
              </a:ext>
            </a:extLst>
          </p:cNvPr>
          <p:cNvSpPr>
            <a:spLocks noGrp="1"/>
          </p:cNvSpPr>
          <p:nvPr>
            <p:ph idx="1"/>
          </p:nvPr>
        </p:nvSpPr>
        <p:spPr>
          <a:xfrm>
            <a:off x="5894962" y="1984443"/>
            <a:ext cx="5458838" cy="4192520"/>
          </a:xfrm>
        </p:spPr>
        <p:txBody>
          <a:bodyPr>
            <a:normAutofit/>
          </a:bodyPr>
          <a:lstStyle/>
          <a:p>
            <a:pPr marL="0" indent="0">
              <a:buNone/>
            </a:pPr>
            <a:r>
              <a:rPr lang="en-GB" sz="2600" i="0" dirty="0">
                <a:effectLst/>
                <a:latin typeface="arial" panose="020B0604020202020204" pitchFamily="34" charset="0"/>
              </a:rPr>
              <a:t>Node-RED is a flow-based, low-code development tool for visual programming developed originally by IBM for wiring together hardware devices,</a:t>
            </a:r>
            <a:endParaRPr lang="en-GB" sz="2600" dirty="0"/>
          </a:p>
          <a:p>
            <a:r>
              <a:rPr lang="en-GB" sz="2600" dirty="0"/>
              <a:t>Node-red</a:t>
            </a:r>
            <a:r>
              <a:rPr lang="en-ZA" sz="2600" dirty="0"/>
              <a:t> has MQTT feature which is used to get data from TTN to node-red which can later be pushed to a database and create a dashboard to visualise the data.	</a:t>
            </a:r>
            <a:endParaRPr lang="en-GB" sz="2600" dirty="0"/>
          </a:p>
        </p:txBody>
      </p:sp>
    </p:spTree>
    <p:extLst>
      <p:ext uri="{BB962C8B-B14F-4D97-AF65-F5344CB8AC3E}">
        <p14:creationId xmlns:p14="http://schemas.microsoft.com/office/powerpoint/2010/main" val="905247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3E1D1A-E43E-A302-2AEA-4B137D01F035}"/>
              </a:ext>
            </a:extLst>
          </p:cNvPr>
          <p:cNvSpPr>
            <a:spLocks noGrp="1"/>
          </p:cNvSpPr>
          <p:nvPr>
            <p:ph type="title"/>
          </p:nvPr>
        </p:nvSpPr>
        <p:spPr>
          <a:xfrm>
            <a:off x="522006" y="399412"/>
            <a:ext cx="4579833" cy="574912"/>
          </a:xfrm>
        </p:spPr>
        <p:txBody>
          <a:bodyPr>
            <a:normAutofit fontScale="90000"/>
          </a:bodyPr>
          <a:lstStyle/>
          <a:p>
            <a:r>
              <a:rPr lang="en-ZA" b="0" i="0" dirty="0">
                <a:effectLst/>
                <a:latin typeface="Roboto Slab" panose="020F0502020204030204" pitchFamily="2" charset="0"/>
              </a:rPr>
              <a:t>Setup Node-RED</a:t>
            </a:r>
            <a:endParaRPr lang="en-ZA" dirty="0"/>
          </a:p>
        </p:txBody>
      </p:sp>
      <p:sp>
        <p:nvSpPr>
          <p:cNvPr id="3" name="Content Placeholder 2">
            <a:extLst>
              <a:ext uri="{FF2B5EF4-FFF2-40B4-BE49-F238E27FC236}">
                <a16:creationId xmlns:a16="http://schemas.microsoft.com/office/drawing/2014/main" id="{B3EBB62B-E2B9-105E-59C2-19C1E0438BCC}"/>
              </a:ext>
            </a:extLst>
          </p:cNvPr>
          <p:cNvSpPr>
            <a:spLocks noGrp="1"/>
          </p:cNvSpPr>
          <p:nvPr>
            <p:ph idx="1"/>
          </p:nvPr>
        </p:nvSpPr>
        <p:spPr>
          <a:xfrm>
            <a:off x="598206" y="1782212"/>
            <a:ext cx="5186584" cy="1553853"/>
          </a:xfrm>
        </p:spPr>
        <p:txBody>
          <a:bodyPr>
            <a:normAutofit fontScale="77500" lnSpcReduction="20000"/>
          </a:bodyPr>
          <a:lstStyle/>
          <a:p>
            <a:pPr>
              <a:buFont typeface="Wingdings" panose="05000000000000000000" pitchFamily="2" charset="2"/>
              <a:buChar char="q"/>
            </a:pPr>
            <a:r>
              <a:rPr lang="en-ZA" sz="1500" dirty="0">
                <a:latin typeface="Calibri (Body)"/>
              </a:rPr>
              <a:t>curl -sL https://deb.nodesource.com/setup_12.x | sudo -E bash -</a:t>
            </a:r>
          </a:p>
          <a:p>
            <a:pPr>
              <a:buFont typeface="Wingdings" panose="05000000000000000000" pitchFamily="2" charset="2"/>
              <a:buChar char="q"/>
            </a:pPr>
            <a:r>
              <a:rPr lang="en-ZA" sz="1500" dirty="0">
                <a:latin typeface="Calibri (Body)"/>
              </a:rPr>
              <a:t>sudo apt-get install -y nodejs build-essential</a:t>
            </a:r>
          </a:p>
          <a:p>
            <a:pPr>
              <a:buFont typeface="Wingdings" panose="05000000000000000000" pitchFamily="2" charset="2"/>
              <a:buChar char="q"/>
            </a:pPr>
            <a:r>
              <a:rPr lang="en-ZA" sz="1500" dirty="0">
                <a:latin typeface="Calibri (Body)"/>
              </a:rPr>
              <a:t>sudo npm install -g --unsafe-perm node-red</a:t>
            </a:r>
          </a:p>
          <a:p>
            <a:pPr>
              <a:buFont typeface="Wingdings" panose="05000000000000000000" pitchFamily="2" charset="2"/>
              <a:buChar char="q"/>
            </a:pPr>
            <a:r>
              <a:rPr lang="en-GB" sz="1500" dirty="0" err="1">
                <a:latin typeface="Calibri (Body)"/>
              </a:rPr>
              <a:t>sudo</a:t>
            </a:r>
            <a:r>
              <a:rPr lang="en-GB" sz="1500" dirty="0">
                <a:latin typeface="Calibri (Body)"/>
              </a:rPr>
              <a:t> </a:t>
            </a:r>
            <a:r>
              <a:rPr lang="en-GB" sz="1500" dirty="0" err="1">
                <a:latin typeface="Calibri (Body)"/>
              </a:rPr>
              <a:t>npm</a:t>
            </a:r>
            <a:r>
              <a:rPr lang="en-GB" sz="1500" dirty="0">
                <a:latin typeface="Calibri (Body)"/>
              </a:rPr>
              <a:t> cache clean –f</a:t>
            </a:r>
          </a:p>
          <a:p>
            <a:pPr>
              <a:buFont typeface="Wingdings" panose="05000000000000000000" pitchFamily="2" charset="2"/>
              <a:buChar char="q"/>
            </a:pPr>
            <a:r>
              <a:rPr lang="en-GB" sz="1500" dirty="0">
                <a:latin typeface="Calibri (Body)"/>
              </a:rPr>
              <a:t> </a:t>
            </a:r>
            <a:r>
              <a:rPr lang="en-GB" sz="1500" dirty="0" err="1">
                <a:latin typeface="Calibri (Body)"/>
              </a:rPr>
              <a:t>sudo</a:t>
            </a:r>
            <a:r>
              <a:rPr lang="en-GB" sz="1500" dirty="0">
                <a:latin typeface="Calibri (Body)"/>
              </a:rPr>
              <a:t> </a:t>
            </a:r>
            <a:r>
              <a:rPr lang="en-GB" sz="1500" dirty="0" err="1">
                <a:latin typeface="Calibri (Body)"/>
              </a:rPr>
              <a:t>npm</a:t>
            </a:r>
            <a:r>
              <a:rPr lang="en-GB" sz="1500" dirty="0">
                <a:latin typeface="Calibri (Body)"/>
              </a:rPr>
              <a:t> install -g n </a:t>
            </a:r>
          </a:p>
          <a:p>
            <a:pPr>
              <a:buFont typeface="Wingdings" panose="05000000000000000000" pitchFamily="2" charset="2"/>
              <a:buChar char="q"/>
            </a:pPr>
            <a:r>
              <a:rPr lang="en-GB" sz="1500" dirty="0" err="1">
                <a:latin typeface="Calibri (Body)"/>
              </a:rPr>
              <a:t>sudo</a:t>
            </a:r>
            <a:r>
              <a:rPr lang="en-GB" sz="1500" dirty="0">
                <a:latin typeface="Calibri (Body)"/>
              </a:rPr>
              <a:t> n stable</a:t>
            </a:r>
            <a:endParaRPr lang="en-ZA" sz="1500" dirty="0">
              <a:latin typeface="Calibri (Body)"/>
            </a:endParaRPr>
          </a:p>
          <a:p>
            <a:pPr>
              <a:buFont typeface="Wingdings" panose="05000000000000000000" pitchFamily="2" charset="2"/>
              <a:buChar char="q"/>
            </a:pPr>
            <a:endParaRPr lang="en-ZA" sz="1500" dirty="0">
              <a:latin typeface="Calibri (Body)"/>
            </a:endParaRPr>
          </a:p>
        </p:txBody>
      </p:sp>
      <p:sp>
        <p:nvSpPr>
          <p:cNvPr id="5" name="TextBox 4">
            <a:extLst>
              <a:ext uri="{FF2B5EF4-FFF2-40B4-BE49-F238E27FC236}">
                <a16:creationId xmlns:a16="http://schemas.microsoft.com/office/drawing/2014/main" id="{5CACED88-7317-29E8-99CD-75CC367DA932}"/>
              </a:ext>
            </a:extLst>
          </p:cNvPr>
          <p:cNvSpPr txBox="1"/>
          <p:nvPr/>
        </p:nvSpPr>
        <p:spPr>
          <a:xfrm>
            <a:off x="522006" y="1393445"/>
            <a:ext cx="3281585" cy="369332"/>
          </a:xfrm>
          <a:prstGeom prst="rect">
            <a:avLst/>
          </a:prstGeom>
          <a:noFill/>
        </p:spPr>
        <p:txBody>
          <a:bodyPr wrap="square" rtlCol="0">
            <a:spAutoFit/>
          </a:bodyPr>
          <a:lstStyle/>
          <a:p>
            <a:r>
              <a:rPr lang="en-GB" b="1" i="0" dirty="0">
                <a:effectLst/>
                <a:latin typeface="Calibri (Body)"/>
              </a:rPr>
              <a:t> Install node.js and Node-RED</a:t>
            </a:r>
            <a:endParaRPr lang="en-ZA" b="1" dirty="0">
              <a:latin typeface="Calibri (Body)"/>
            </a:endParaRPr>
          </a:p>
        </p:txBody>
      </p:sp>
      <p:sp>
        <p:nvSpPr>
          <p:cNvPr id="6" name="TextBox 5">
            <a:extLst>
              <a:ext uri="{FF2B5EF4-FFF2-40B4-BE49-F238E27FC236}">
                <a16:creationId xmlns:a16="http://schemas.microsoft.com/office/drawing/2014/main" id="{5DFA6F0C-3265-D5D2-9827-6D0B90F7B172}"/>
              </a:ext>
            </a:extLst>
          </p:cNvPr>
          <p:cNvSpPr txBox="1"/>
          <p:nvPr/>
        </p:nvSpPr>
        <p:spPr>
          <a:xfrm>
            <a:off x="522006" y="3888922"/>
            <a:ext cx="5573994" cy="1200329"/>
          </a:xfrm>
          <a:prstGeom prst="rect">
            <a:avLst/>
          </a:prstGeom>
          <a:noFill/>
        </p:spPr>
        <p:txBody>
          <a:bodyPr wrap="square" rtlCol="0">
            <a:spAutoFit/>
          </a:bodyPr>
          <a:lstStyle/>
          <a:p>
            <a:pPr marL="285750" indent="-285750">
              <a:buFont typeface="Wingdings" panose="05000000000000000000" pitchFamily="2" charset="2"/>
              <a:buChar char="q"/>
            </a:pPr>
            <a:r>
              <a:rPr lang="en-ZA" dirty="0">
                <a:latin typeface="Calibri (Body)"/>
              </a:rPr>
              <a:t>sudo npm install -g --unsafe-perm pm2</a:t>
            </a:r>
          </a:p>
          <a:p>
            <a:pPr marL="285750" indent="-285750">
              <a:buFont typeface="Wingdings" panose="05000000000000000000" pitchFamily="2" charset="2"/>
              <a:buChar char="q"/>
            </a:pPr>
            <a:r>
              <a:rPr lang="en-ZA" dirty="0">
                <a:latin typeface="Calibri (Body)"/>
              </a:rPr>
              <a:t>pm2 start `which node-red` -- -v</a:t>
            </a:r>
          </a:p>
          <a:p>
            <a:pPr marL="285750" indent="-285750">
              <a:buFont typeface="Wingdings" panose="05000000000000000000" pitchFamily="2" charset="2"/>
              <a:buChar char="q"/>
            </a:pPr>
            <a:r>
              <a:rPr lang="en-ZA" dirty="0">
                <a:latin typeface="Calibri (Body)"/>
              </a:rPr>
              <a:t>pm2 save</a:t>
            </a:r>
          </a:p>
          <a:p>
            <a:pPr marL="285750" indent="-285750">
              <a:buFont typeface="Wingdings" panose="05000000000000000000" pitchFamily="2" charset="2"/>
              <a:buChar char="q"/>
            </a:pPr>
            <a:r>
              <a:rPr lang="en-ZA" dirty="0">
                <a:latin typeface="Calibri (Body)"/>
              </a:rPr>
              <a:t>pm2 startup</a:t>
            </a:r>
          </a:p>
        </p:txBody>
      </p:sp>
      <p:sp>
        <p:nvSpPr>
          <p:cNvPr id="8" name="TextBox 7">
            <a:extLst>
              <a:ext uri="{FF2B5EF4-FFF2-40B4-BE49-F238E27FC236}">
                <a16:creationId xmlns:a16="http://schemas.microsoft.com/office/drawing/2014/main" id="{A5246E24-7579-577D-ABDA-CDB0E58585C5}"/>
              </a:ext>
            </a:extLst>
          </p:cNvPr>
          <p:cNvSpPr txBox="1"/>
          <p:nvPr/>
        </p:nvSpPr>
        <p:spPr>
          <a:xfrm>
            <a:off x="522006" y="3184970"/>
            <a:ext cx="5032760" cy="646331"/>
          </a:xfrm>
          <a:prstGeom prst="rect">
            <a:avLst/>
          </a:prstGeom>
          <a:noFill/>
        </p:spPr>
        <p:txBody>
          <a:bodyPr wrap="square" rtlCol="0">
            <a:spAutoFit/>
          </a:bodyPr>
          <a:lstStyle/>
          <a:p>
            <a:r>
              <a:rPr lang="en-GB" b="1" i="0" dirty="0">
                <a:effectLst/>
                <a:latin typeface="Calibri (Body)"/>
              </a:rPr>
              <a:t>Node-RED to start automatically whenever your instance is restarted</a:t>
            </a:r>
            <a:endParaRPr lang="en-ZA" b="1" dirty="0">
              <a:latin typeface="Calibri (Body)"/>
            </a:endParaRPr>
          </a:p>
        </p:txBody>
      </p:sp>
      <p:sp>
        <p:nvSpPr>
          <p:cNvPr id="9" name="TextBox 8">
            <a:extLst>
              <a:ext uri="{FF2B5EF4-FFF2-40B4-BE49-F238E27FC236}">
                <a16:creationId xmlns:a16="http://schemas.microsoft.com/office/drawing/2014/main" id="{57EE7F38-1B72-45F6-FE2B-F6EE6F74CBB4}"/>
              </a:ext>
            </a:extLst>
          </p:cNvPr>
          <p:cNvSpPr txBox="1"/>
          <p:nvPr/>
        </p:nvSpPr>
        <p:spPr>
          <a:xfrm>
            <a:off x="598206" y="5204493"/>
            <a:ext cx="4093435" cy="1200329"/>
          </a:xfrm>
          <a:prstGeom prst="rect">
            <a:avLst/>
          </a:prstGeom>
          <a:noFill/>
        </p:spPr>
        <p:txBody>
          <a:bodyPr wrap="square" rtlCol="0">
            <a:spAutoFit/>
          </a:bodyPr>
          <a:lstStyle/>
          <a:p>
            <a:r>
              <a:rPr lang="en-GB" b="1" dirty="0"/>
              <a:t>Start node-red manually</a:t>
            </a:r>
          </a:p>
          <a:p>
            <a:pPr marL="285750" indent="-285750">
              <a:buFont typeface="Wingdings" panose="05000000000000000000" pitchFamily="2" charset="2"/>
              <a:buChar char="§"/>
            </a:pPr>
            <a:r>
              <a:rPr lang="en-GB" dirty="0"/>
              <a:t>SSH the instance </a:t>
            </a:r>
          </a:p>
          <a:p>
            <a:pPr marL="285750" indent="-285750">
              <a:buFont typeface="Wingdings" panose="05000000000000000000" pitchFamily="2" charset="2"/>
              <a:buChar char="§"/>
            </a:pPr>
            <a:r>
              <a:rPr lang="en-GB" dirty="0"/>
              <a:t>Write command: </a:t>
            </a:r>
          </a:p>
          <a:p>
            <a:pPr marL="742950" lvl="1" indent="-285750">
              <a:buFont typeface="Wingdings" panose="05000000000000000000" pitchFamily="2" charset="2"/>
              <a:buChar char="§"/>
            </a:pPr>
            <a:r>
              <a:rPr lang="en-GB" dirty="0"/>
              <a:t>node-red</a:t>
            </a:r>
            <a:endParaRPr lang="en-ZA" dirty="0"/>
          </a:p>
        </p:txBody>
      </p:sp>
    </p:spTree>
    <p:extLst>
      <p:ext uri="{BB962C8B-B14F-4D97-AF65-F5344CB8AC3E}">
        <p14:creationId xmlns:p14="http://schemas.microsoft.com/office/powerpoint/2010/main" val="28603182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6B2213-4D34-713C-2FC3-810424E74FCC}"/>
              </a:ext>
            </a:extLst>
          </p:cNvPr>
          <p:cNvSpPr>
            <a:spLocks noGrp="1"/>
          </p:cNvSpPr>
          <p:nvPr>
            <p:ph type="title"/>
          </p:nvPr>
        </p:nvSpPr>
        <p:spPr>
          <a:xfrm>
            <a:off x="838200" y="365126"/>
            <a:ext cx="10262787" cy="1250030"/>
          </a:xfrm>
        </p:spPr>
        <p:txBody>
          <a:bodyPr/>
          <a:lstStyle/>
          <a:p>
            <a:r>
              <a:rPr lang="en-GB" dirty="0"/>
              <a:t>LoRaWan Frequency Plans</a:t>
            </a:r>
            <a:endParaRPr lang="en-ZA" dirty="0"/>
          </a:p>
        </p:txBody>
      </p:sp>
      <p:pic>
        <p:nvPicPr>
          <p:cNvPr id="2050" name="Picture 2" descr="LoRaWan Frequency Plans and Regulations by Country Region">
            <a:extLst>
              <a:ext uri="{FF2B5EF4-FFF2-40B4-BE49-F238E27FC236}">
                <a16:creationId xmlns:a16="http://schemas.microsoft.com/office/drawing/2014/main" id="{94236CDD-BB3A-8E9B-BF0B-B32C18C69D61}"/>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38200" y="1825625"/>
            <a:ext cx="10262787"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445491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C9192E-C958-6D56-920D-EC6CE8302A4D}"/>
              </a:ext>
            </a:extLst>
          </p:cNvPr>
          <p:cNvSpPr>
            <a:spLocks noGrp="1"/>
          </p:cNvSpPr>
          <p:nvPr>
            <p:ph type="title"/>
          </p:nvPr>
        </p:nvSpPr>
        <p:spPr/>
        <p:txBody>
          <a:bodyPr>
            <a:normAutofit/>
          </a:bodyPr>
          <a:lstStyle/>
          <a:p>
            <a:r>
              <a:rPr lang="en-GB" sz="4000" b="1"/>
              <a:t>Install packages on node-red</a:t>
            </a:r>
            <a:endParaRPr lang="en-ZA" sz="4000" b="1" dirty="0"/>
          </a:p>
        </p:txBody>
      </p:sp>
      <p:pic>
        <p:nvPicPr>
          <p:cNvPr id="11" name="Content Placeholder 10">
            <a:extLst>
              <a:ext uri="{FF2B5EF4-FFF2-40B4-BE49-F238E27FC236}">
                <a16:creationId xmlns:a16="http://schemas.microsoft.com/office/drawing/2014/main" id="{3CBDC26F-C515-3261-2374-C7E60383AC12}"/>
              </a:ext>
            </a:extLst>
          </p:cNvPr>
          <p:cNvPicPr>
            <a:picLocks noGrp="1" noChangeAspect="1"/>
          </p:cNvPicPr>
          <p:nvPr>
            <p:ph idx="1"/>
          </p:nvPr>
        </p:nvPicPr>
        <p:blipFill>
          <a:blip r:embed="rId2"/>
          <a:stretch>
            <a:fillRect/>
          </a:stretch>
        </p:blipFill>
        <p:spPr>
          <a:xfrm>
            <a:off x="915112" y="1828800"/>
            <a:ext cx="2887560" cy="4351338"/>
          </a:xfrm>
          <a:prstGeom prst="rect">
            <a:avLst/>
          </a:prstGeom>
        </p:spPr>
      </p:pic>
      <p:sp>
        <p:nvSpPr>
          <p:cNvPr id="4" name="TextBox 3">
            <a:extLst>
              <a:ext uri="{FF2B5EF4-FFF2-40B4-BE49-F238E27FC236}">
                <a16:creationId xmlns:a16="http://schemas.microsoft.com/office/drawing/2014/main" id="{DB58F9FA-9BD6-EB33-25AE-72C8BA1F2D88}"/>
              </a:ext>
            </a:extLst>
          </p:cNvPr>
          <p:cNvSpPr txBox="1"/>
          <p:nvPr/>
        </p:nvSpPr>
        <p:spPr>
          <a:xfrm>
            <a:off x="3905428" y="1828800"/>
            <a:ext cx="3204673" cy="1477328"/>
          </a:xfrm>
          <a:prstGeom prst="rect">
            <a:avLst/>
          </a:prstGeom>
          <a:noFill/>
        </p:spPr>
        <p:txBody>
          <a:bodyPr wrap="square" rtlCol="0">
            <a:spAutoFit/>
          </a:bodyPr>
          <a:lstStyle/>
          <a:p>
            <a:pPr marL="285750" indent="-285750">
              <a:buFont typeface="Wingdings" panose="05000000000000000000" pitchFamily="2" charset="2"/>
              <a:buChar char="q"/>
            </a:pPr>
            <a:r>
              <a:rPr lang="en-GB"/>
              <a:t>Click manage palette</a:t>
            </a:r>
          </a:p>
          <a:p>
            <a:pPr marL="285750" indent="-285750">
              <a:buFont typeface="Wingdings" panose="05000000000000000000" pitchFamily="2" charset="2"/>
              <a:buChar char="q"/>
            </a:pPr>
            <a:r>
              <a:rPr lang="en-GB"/>
              <a:t>Install</a:t>
            </a:r>
          </a:p>
          <a:p>
            <a:pPr marL="742950" lvl="1" indent="-285750">
              <a:buFont typeface="Wingdings" panose="05000000000000000000" pitchFamily="2" charset="2"/>
              <a:buChar char="q"/>
            </a:pPr>
            <a:r>
              <a:rPr lang="en-GB"/>
              <a:t>install dashboard</a:t>
            </a:r>
          </a:p>
          <a:p>
            <a:pPr marL="742950" lvl="1" indent="-285750">
              <a:buFont typeface="Wingdings" panose="05000000000000000000" pitchFamily="2" charset="2"/>
              <a:buChar char="q"/>
            </a:pPr>
            <a:endParaRPr lang="en-GB"/>
          </a:p>
          <a:p>
            <a:pPr marL="285750" indent="-285750">
              <a:buFont typeface="Wingdings" panose="05000000000000000000" pitchFamily="2" charset="2"/>
              <a:buChar char="q"/>
            </a:pPr>
            <a:endParaRPr lang="en-ZA" dirty="0"/>
          </a:p>
        </p:txBody>
      </p:sp>
      <p:sp>
        <p:nvSpPr>
          <p:cNvPr id="7" name="TextBox 6">
            <a:extLst>
              <a:ext uri="{FF2B5EF4-FFF2-40B4-BE49-F238E27FC236}">
                <a16:creationId xmlns:a16="http://schemas.microsoft.com/office/drawing/2014/main" id="{98B9C091-299A-26A6-34BA-C8726F2C362B}"/>
              </a:ext>
            </a:extLst>
          </p:cNvPr>
          <p:cNvSpPr txBox="1"/>
          <p:nvPr/>
        </p:nvSpPr>
        <p:spPr>
          <a:xfrm>
            <a:off x="3905427" y="3667534"/>
            <a:ext cx="3204673" cy="1477328"/>
          </a:xfrm>
          <a:prstGeom prst="rect">
            <a:avLst/>
          </a:prstGeom>
          <a:noFill/>
        </p:spPr>
        <p:txBody>
          <a:bodyPr wrap="square" rtlCol="0">
            <a:spAutoFit/>
          </a:bodyPr>
          <a:lstStyle/>
          <a:p>
            <a:pPr marL="285750" indent="-285750">
              <a:buFont typeface="Wingdings" panose="05000000000000000000" pitchFamily="2" charset="2"/>
              <a:buChar char="q"/>
            </a:pPr>
            <a:r>
              <a:rPr lang="en-GB"/>
              <a:t>Click manage palette</a:t>
            </a:r>
          </a:p>
          <a:p>
            <a:pPr marL="285750" indent="-285750">
              <a:buFont typeface="Wingdings" panose="05000000000000000000" pitchFamily="2" charset="2"/>
              <a:buChar char="q"/>
            </a:pPr>
            <a:r>
              <a:rPr lang="en-GB"/>
              <a:t>Install</a:t>
            </a:r>
          </a:p>
          <a:p>
            <a:pPr marL="742950" lvl="1" indent="-285750">
              <a:buFont typeface="Wingdings" panose="05000000000000000000" pitchFamily="2" charset="2"/>
              <a:buChar char="q"/>
            </a:pPr>
            <a:r>
              <a:rPr lang="en-GB"/>
              <a:t>install dashboard</a:t>
            </a:r>
          </a:p>
          <a:p>
            <a:pPr marL="742950" lvl="1" indent="-285750">
              <a:buFont typeface="Wingdings" panose="05000000000000000000" pitchFamily="2" charset="2"/>
              <a:buChar char="q"/>
            </a:pPr>
            <a:endParaRPr lang="en-GB"/>
          </a:p>
          <a:p>
            <a:pPr marL="285750" indent="-285750">
              <a:buFont typeface="Wingdings" panose="05000000000000000000" pitchFamily="2" charset="2"/>
              <a:buChar char="q"/>
            </a:pPr>
            <a:endParaRPr lang="en-ZA" dirty="0"/>
          </a:p>
        </p:txBody>
      </p:sp>
      <p:pic>
        <p:nvPicPr>
          <p:cNvPr id="9" name="Picture 8">
            <a:extLst>
              <a:ext uri="{FF2B5EF4-FFF2-40B4-BE49-F238E27FC236}">
                <a16:creationId xmlns:a16="http://schemas.microsoft.com/office/drawing/2014/main" id="{87CB3C8F-FCEF-44DB-8C6E-68499505C69B}"/>
              </a:ext>
            </a:extLst>
          </p:cNvPr>
          <p:cNvPicPr>
            <a:picLocks noChangeAspect="1"/>
          </p:cNvPicPr>
          <p:nvPr/>
        </p:nvPicPr>
        <p:blipFill>
          <a:blip r:embed="rId3"/>
          <a:stretch>
            <a:fillRect/>
          </a:stretch>
        </p:blipFill>
        <p:spPr>
          <a:xfrm>
            <a:off x="4505521" y="4691676"/>
            <a:ext cx="3829584" cy="876422"/>
          </a:xfrm>
          <a:prstGeom prst="rect">
            <a:avLst/>
          </a:prstGeom>
        </p:spPr>
      </p:pic>
      <p:pic>
        <p:nvPicPr>
          <p:cNvPr id="12" name="Picture 11">
            <a:extLst>
              <a:ext uri="{FF2B5EF4-FFF2-40B4-BE49-F238E27FC236}">
                <a16:creationId xmlns:a16="http://schemas.microsoft.com/office/drawing/2014/main" id="{315BB1D5-23BF-C283-0FB7-951C72A2A3A6}"/>
              </a:ext>
            </a:extLst>
          </p:cNvPr>
          <p:cNvPicPr>
            <a:picLocks noChangeAspect="1"/>
          </p:cNvPicPr>
          <p:nvPr/>
        </p:nvPicPr>
        <p:blipFill>
          <a:blip r:embed="rId4"/>
          <a:stretch>
            <a:fillRect/>
          </a:stretch>
        </p:blipFill>
        <p:spPr>
          <a:xfrm>
            <a:off x="4505521" y="2786620"/>
            <a:ext cx="2924583" cy="800212"/>
          </a:xfrm>
          <a:prstGeom prst="rect">
            <a:avLst/>
          </a:prstGeom>
        </p:spPr>
      </p:pic>
    </p:spTree>
    <p:extLst>
      <p:ext uri="{BB962C8B-B14F-4D97-AF65-F5344CB8AC3E}">
        <p14:creationId xmlns:p14="http://schemas.microsoft.com/office/powerpoint/2010/main" val="234788446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8D82BE4-8D95-4F0B-D687-64B01C44EE72}"/>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4000" b="1" kern="1200">
                <a:solidFill>
                  <a:srgbClr val="FFFFFF"/>
                </a:solidFill>
                <a:latin typeface="+mj-lt"/>
                <a:ea typeface="+mj-ea"/>
                <a:cs typeface="+mj-cs"/>
              </a:rPr>
              <a:t>Node-red Flow diagram</a:t>
            </a:r>
          </a:p>
        </p:txBody>
      </p:sp>
      <p:pic>
        <p:nvPicPr>
          <p:cNvPr id="5" name="Content Placeholder 4">
            <a:extLst>
              <a:ext uri="{FF2B5EF4-FFF2-40B4-BE49-F238E27FC236}">
                <a16:creationId xmlns:a16="http://schemas.microsoft.com/office/drawing/2014/main" id="{E0E929FF-CD1D-A703-05BE-014AFC80B2E4}"/>
              </a:ext>
            </a:extLst>
          </p:cNvPr>
          <p:cNvPicPr>
            <a:picLocks noGrp="1" noChangeAspect="1"/>
          </p:cNvPicPr>
          <p:nvPr>
            <p:ph idx="1"/>
          </p:nvPr>
        </p:nvPicPr>
        <p:blipFill>
          <a:blip r:embed="rId2"/>
          <a:stretch>
            <a:fillRect/>
          </a:stretch>
        </p:blipFill>
        <p:spPr>
          <a:xfrm>
            <a:off x="531294" y="1475263"/>
            <a:ext cx="11276768" cy="5271890"/>
          </a:xfrm>
          <a:prstGeom prst="rect">
            <a:avLst/>
          </a:prstGeom>
        </p:spPr>
      </p:pic>
    </p:spTree>
    <p:extLst>
      <p:ext uri="{BB962C8B-B14F-4D97-AF65-F5344CB8AC3E}">
        <p14:creationId xmlns:p14="http://schemas.microsoft.com/office/powerpoint/2010/main" val="26435938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17BDD930-0E65-490A-9CE5-554C357C44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A912C67-99A1-4956-8F68-1846C21771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8EAD5ED-AC7C-713F-9810-0F551EF693C0}"/>
              </a:ext>
            </a:extLst>
          </p:cNvPr>
          <p:cNvSpPr>
            <a:spLocks noGrp="1"/>
          </p:cNvSpPr>
          <p:nvPr>
            <p:ph type="title"/>
          </p:nvPr>
        </p:nvSpPr>
        <p:spPr>
          <a:xfrm>
            <a:off x="804672" y="457200"/>
            <a:ext cx="10579398" cy="1299411"/>
          </a:xfrm>
        </p:spPr>
        <p:txBody>
          <a:bodyPr>
            <a:normAutofit/>
          </a:bodyPr>
          <a:lstStyle/>
          <a:p>
            <a:r>
              <a:rPr lang="en-GB" sz="3600" b="1">
                <a:solidFill>
                  <a:schemeClr val="tx2"/>
                </a:solidFill>
              </a:rPr>
              <a:t>Getting Data From Database</a:t>
            </a:r>
            <a:endParaRPr lang="en-ZA" sz="3600" b="1">
              <a:solidFill>
                <a:schemeClr val="tx2"/>
              </a:solidFill>
            </a:endParaRPr>
          </a:p>
        </p:txBody>
      </p:sp>
      <p:grpSp>
        <p:nvGrpSpPr>
          <p:cNvPr id="16" name="Group 15">
            <a:extLst>
              <a:ext uri="{FF2B5EF4-FFF2-40B4-BE49-F238E27FC236}">
                <a16:creationId xmlns:a16="http://schemas.microsoft.com/office/drawing/2014/main" id="{569E5994-073E-4708-B3E6-43BFED0CEB4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381784" y="4178643"/>
            <a:ext cx="3061444" cy="2297267"/>
            <a:chOff x="-305" y="-1"/>
            <a:chExt cx="3832880" cy="2876136"/>
          </a:xfrm>
        </p:grpSpPr>
        <p:sp>
          <p:nvSpPr>
            <p:cNvPr id="17" name="Freeform: Shape 16">
              <a:extLst>
                <a:ext uri="{FF2B5EF4-FFF2-40B4-BE49-F238E27FC236}">
                  <a16:creationId xmlns:a16="http://schemas.microsoft.com/office/drawing/2014/main" id="{532F818D-9087-4691-AABA-465619A0C2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68B7668A-5C96-4FB9-BFA9-38094EB87F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Freeform: Shape 18">
              <a:extLst>
                <a:ext uri="{FF2B5EF4-FFF2-40B4-BE49-F238E27FC236}">
                  <a16:creationId xmlns:a16="http://schemas.microsoft.com/office/drawing/2014/main" id="{BF4F95BD-8661-4C45-94E3-CF3159BF4C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Freeform: Shape 19">
              <a:extLst>
                <a:ext uri="{FF2B5EF4-FFF2-40B4-BE49-F238E27FC236}">
                  <a16:creationId xmlns:a16="http://schemas.microsoft.com/office/drawing/2014/main" id="{E85BBF8A-E2FB-47F6-A60F-4FB855D505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 name="Content Placeholder 4">
            <a:extLst>
              <a:ext uri="{FF2B5EF4-FFF2-40B4-BE49-F238E27FC236}">
                <a16:creationId xmlns:a16="http://schemas.microsoft.com/office/drawing/2014/main" id="{D63668C8-9DCF-72EC-644A-4395723CFD22}"/>
              </a:ext>
            </a:extLst>
          </p:cNvPr>
          <p:cNvPicPr>
            <a:picLocks noChangeAspect="1"/>
          </p:cNvPicPr>
          <p:nvPr/>
        </p:nvPicPr>
        <p:blipFill>
          <a:blip r:embed="rId2"/>
          <a:stretch>
            <a:fillRect/>
          </a:stretch>
        </p:blipFill>
        <p:spPr>
          <a:xfrm>
            <a:off x="542548" y="2203940"/>
            <a:ext cx="10529566" cy="1816349"/>
          </a:xfrm>
          <a:prstGeom prst="rect">
            <a:avLst/>
          </a:prstGeom>
        </p:spPr>
      </p:pic>
      <p:grpSp>
        <p:nvGrpSpPr>
          <p:cNvPr id="22" name="Group 21">
            <a:extLst>
              <a:ext uri="{FF2B5EF4-FFF2-40B4-BE49-F238E27FC236}">
                <a16:creationId xmlns:a16="http://schemas.microsoft.com/office/drawing/2014/main" id="{DD81D498-EAA8-40F3-8230-AE4DEDA3830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8906190" y="0"/>
            <a:ext cx="3282247" cy="2837712"/>
            <a:chOff x="-305" y="-4155"/>
            <a:chExt cx="2514948" cy="2174333"/>
          </a:xfrm>
        </p:grpSpPr>
        <p:sp>
          <p:nvSpPr>
            <p:cNvPr id="23" name="Freeform: Shape 22">
              <a:extLst>
                <a:ext uri="{FF2B5EF4-FFF2-40B4-BE49-F238E27FC236}">
                  <a16:creationId xmlns:a16="http://schemas.microsoft.com/office/drawing/2014/main" id="{262F2402-5879-41A3-ACEC-6D2811BA30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a:extLst>
                <a:ext uri="{FF2B5EF4-FFF2-40B4-BE49-F238E27FC236}">
                  <a16:creationId xmlns:a16="http://schemas.microsoft.com/office/drawing/2014/main" id="{BBD41895-A230-4959-97BA-80F516383E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Shape 24">
              <a:extLst>
                <a:ext uri="{FF2B5EF4-FFF2-40B4-BE49-F238E27FC236}">
                  <a16:creationId xmlns:a16="http://schemas.microsoft.com/office/drawing/2014/main" id="{E670BD54-10A6-4092-9E32-647B2F870D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26" name="Freeform: Shape 25">
              <a:extLst>
                <a:ext uri="{FF2B5EF4-FFF2-40B4-BE49-F238E27FC236}">
                  <a16:creationId xmlns:a16="http://schemas.microsoft.com/office/drawing/2014/main" id="{1C2B9A82-4826-4BF4-A16E-0B005FE761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329653100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8FFBAA-9BE1-294C-F2A0-6B5B8F2ABA49}"/>
              </a:ext>
            </a:extLst>
          </p:cNvPr>
          <p:cNvSpPr>
            <a:spLocks noGrp="1"/>
          </p:cNvSpPr>
          <p:nvPr>
            <p:ph type="title"/>
          </p:nvPr>
        </p:nvSpPr>
        <p:spPr>
          <a:xfrm>
            <a:off x="838200" y="365126"/>
            <a:ext cx="9944100" cy="710130"/>
          </a:xfrm>
        </p:spPr>
        <p:txBody>
          <a:bodyPr>
            <a:normAutofit/>
          </a:bodyPr>
          <a:lstStyle/>
          <a:p>
            <a:r>
              <a:rPr lang="en-GB" sz="2000" dirty="0"/>
              <a:t>Code for node-red</a:t>
            </a:r>
            <a:endParaRPr lang="en-ZA" sz="2000" dirty="0"/>
          </a:p>
        </p:txBody>
      </p:sp>
      <p:pic>
        <p:nvPicPr>
          <p:cNvPr id="7" name="Picture 6">
            <a:extLst>
              <a:ext uri="{FF2B5EF4-FFF2-40B4-BE49-F238E27FC236}">
                <a16:creationId xmlns:a16="http://schemas.microsoft.com/office/drawing/2014/main" id="{939B6327-4822-9B1F-8913-B772EB554D66}"/>
              </a:ext>
            </a:extLst>
          </p:cNvPr>
          <p:cNvPicPr>
            <a:picLocks noChangeAspect="1"/>
          </p:cNvPicPr>
          <p:nvPr/>
        </p:nvPicPr>
        <p:blipFill>
          <a:blip r:embed="rId2"/>
          <a:stretch>
            <a:fillRect/>
          </a:stretch>
        </p:blipFill>
        <p:spPr>
          <a:xfrm>
            <a:off x="914410" y="923782"/>
            <a:ext cx="7621064" cy="2038635"/>
          </a:xfrm>
          <a:prstGeom prst="rect">
            <a:avLst/>
          </a:prstGeom>
        </p:spPr>
      </p:pic>
      <p:sp>
        <p:nvSpPr>
          <p:cNvPr id="8" name="TextBox 7">
            <a:extLst>
              <a:ext uri="{FF2B5EF4-FFF2-40B4-BE49-F238E27FC236}">
                <a16:creationId xmlns:a16="http://schemas.microsoft.com/office/drawing/2014/main" id="{09652CB5-669E-9895-A58D-FCA56BB16A08}"/>
              </a:ext>
            </a:extLst>
          </p:cNvPr>
          <p:cNvSpPr txBox="1"/>
          <p:nvPr/>
        </p:nvSpPr>
        <p:spPr>
          <a:xfrm>
            <a:off x="914400" y="3076575"/>
            <a:ext cx="6391275" cy="923330"/>
          </a:xfrm>
          <a:prstGeom prst="rect">
            <a:avLst/>
          </a:prstGeom>
          <a:noFill/>
        </p:spPr>
        <p:txBody>
          <a:bodyPr wrap="square" rtlCol="0">
            <a:spAutoFit/>
          </a:bodyPr>
          <a:lstStyle/>
          <a:p>
            <a:r>
              <a:rPr lang="en-GB" dirty="0"/>
              <a:t>Get data from TTN using MQTT node follow the path by pointing where data is located from the formatted payload then insert the data to database.</a:t>
            </a:r>
            <a:endParaRPr lang="en-ZA" dirty="0"/>
          </a:p>
        </p:txBody>
      </p:sp>
      <p:pic>
        <p:nvPicPr>
          <p:cNvPr id="16" name="Content Placeholder 15">
            <a:extLst>
              <a:ext uri="{FF2B5EF4-FFF2-40B4-BE49-F238E27FC236}">
                <a16:creationId xmlns:a16="http://schemas.microsoft.com/office/drawing/2014/main" id="{6437B76F-6CF3-804F-40C8-61D4FC190D9F}"/>
              </a:ext>
            </a:extLst>
          </p:cNvPr>
          <p:cNvPicPr>
            <a:picLocks noGrp="1" noChangeAspect="1"/>
          </p:cNvPicPr>
          <p:nvPr>
            <p:ph idx="1"/>
          </p:nvPr>
        </p:nvPicPr>
        <p:blipFill>
          <a:blip r:embed="rId3"/>
          <a:stretch>
            <a:fillRect/>
          </a:stretch>
        </p:blipFill>
        <p:spPr>
          <a:xfrm>
            <a:off x="947752" y="3999904"/>
            <a:ext cx="7554379" cy="1600423"/>
          </a:xfrm>
        </p:spPr>
      </p:pic>
      <p:sp>
        <p:nvSpPr>
          <p:cNvPr id="17" name="TextBox 16">
            <a:extLst>
              <a:ext uri="{FF2B5EF4-FFF2-40B4-BE49-F238E27FC236}">
                <a16:creationId xmlns:a16="http://schemas.microsoft.com/office/drawing/2014/main" id="{AF45F51D-2B25-79EF-6F0F-9AB1BA9D48F5}"/>
              </a:ext>
            </a:extLst>
          </p:cNvPr>
          <p:cNvSpPr txBox="1"/>
          <p:nvPr/>
        </p:nvSpPr>
        <p:spPr>
          <a:xfrm>
            <a:off x="914400" y="5605750"/>
            <a:ext cx="6315075" cy="923330"/>
          </a:xfrm>
          <a:prstGeom prst="rect">
            <a:avLst/>
          </a:prstGeom>
          <a:noFill/>
        </p:spPr>
        <p:txBody>
          <a:bodyPr wrap="square" rtlCol="0">
            <a:spAutoFit/>
          </a:bodyPr>
          <a:lstStyle/>
          <a:p>
            <a:r>
              <a:rPr lang="en-GB" dirty="0"/>
              <a:t>For displaying real time data on the dashboard, we then get data from the same payload then we can use it to draw charts, displaying the data.</a:t>
            </a:r>
            <a:endParaRPr lang="en-ZA" dirty="0"/>
          </a:p>
        </p:txBody>
      </p:sp>
    </p:spTree>
    <p:extLst>
      <p:ext uri="{BB962C8B-B14F-4D97-AF65-F5344CB8AC3E}">
        <p14:creationId xmlns:p14="http://schemas.microsoft.com/office/powerpoint/2010/main" val="146465600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0719E6-A9E2-A592-3152-D196CF219843}"/>
              </a:ext>
            </a:extLst>
          </p:cNvPr>
          <p:cNvSpPr>
            <a:spLocks noGrp="1"/>
          </p:cNvSpPr>
          <p:nvPr>
            <p:ph type="title"/>
          </p:nvPr>
        </p:nvSpPr>
        <p:spPr>
          <a:xfrm>
            <a:off x="838200" y="365125"/>
            <a:ext cx="10515600" cy="606425"/>
          </a:xfrm>
        </p:spPr>
        <p:txBody>
          <a:bodyPr>
            <a:normAutofit fontScale="90000"/>
          </a:bodyPr>
          <a:lstStyle/>
          <a:p>
            <a:r>
              <a:rPr lang="en-GB" dirty="0"/>
              <a:t>AWS EC2 instance and RDS Database</a:t>
            </a:r>
            <a:endParaRPr lang="en-ZA" dirty="0"/>
          </a:p>
        </p:txBody>
      </p:sp>
      <p:pic>
        <p:nvPicPr>
          <p:cNvPr id="7" name="Picture 6">
            <a:extLst>
              <a:ext uri="{FF2B5EF4-FFF2-40B4-BE49-F238E27FC236}">
                <a16:creationId xmlns:a16="http://schemas.microsoft.com/office/drawing/2014/main" id="{0EC23998-747D-EB4B-F1C0-D103E6572C95}"/>
              </a:ext>
            </a:extLst>
          </p:cNvPr>
          <p:cNvPicPr>
            <a:picLocks noChangeAspect="1"/>
          </p:cNvPicPr>
          <p:nvPr/>
        </p:nvPicPr>
        <p:blipFill>
          <a:blip r:embed="rId2"/>
          <a:stretch>
            <a:fillRect/>
          </a:stretch>
        </p:blipFill>
        <p:spPr>
          <a:xfrm>
            <a:off x="209550" y="1182245"/>
            <a:ext cx="11668125" cy="1488171"/>
          </a:xfrm>
          <a:prstGeom prst="rect">
            <a:avLst/>
          </a:prstGeom>
        </p:spPr>
      </p:pic>
      <p:pic>
        <p:nvPicPr>
          <p:cNvPr id="11" name="Picture 10">
            <a:extLst>
              <a:ext uri="{FF2B5EF4-FFF2-40B4-BE49-F238E27FC236}">
                <a16:creationId xmlns:a16="http://schemas.microsoft.com/office/drawing/2014/main" id="{9FF0E283-9B80-D2AF-B36A-2BD6D853C653}"/>
              </a:ext>
            </a:extLst>
          </p:cNvPr>
          <p:cNvPicPr>
            <a:picLocks noChangeAspect="1"/>
          </p:cNvPicPr>
          <p:nvPr/>
        </p:nvPicPr>
        <p:blipFill>
          <a:blip r:embed="rId3"/>
          <a:stretch>
            <a:fillRect/>
          </a:stretch>
        </p:blipFill>
        <p:spPr>
          <a:xfrm>
            <a:off x="139082" y="2749168"/>
            <a:ext cx="11738593" cy="1532115"/>
          </a:xfrm>
          <a:prstGeom prst="rect">
            <a:avLst/>
          </a:prstGeom>
        </p:spPr>
      </p:pic>
      <p:sp>
        <p:nvSpPr>
          <p:cNvPr id="12" name="TextBox 11">
            <a:extLst>
              <a:ext uri="{FF2B5EF4-FFF2-40B4-BE49-F238E27FC236}">
                <a16:creationId xmlns:a16="http://schemas.microsoft.com/office/drawing/2014/main" id="{A0EA4E39-5DC3-E431-77D1-C089B32D7384}"/>
              </a:ext>
            </a:extLst>
          </p:cNvPr>
          <p:cNvSpPr txBox="1"/>
          <p:nvPr/>
        </p:nvSpPr>
        <p:spPr>
          <a:xfrm>
            <a:off x="304800" y="4600575"/>
            <a:ext cx="5400675" cy="923330"/>
          </a:xfrm>
          <a:prstGeom prst="rect">
            <a:avLst/>
          </a:prstGeom>
          <a:noFill/>
        </p:spPr>
        <p:txBody>
          <a:bodyPr wrap="square" rtlCol="0">
            <a:spAutoFit/>
          </a:bodyPr>
          <a:lstStyle/>
          <a:p>
            <a:r>
              <a:rPr lang="en-GB" dirty="0"/>
              <a:t>For allowing the dashboard to be viewed on any device with network I installed </a:t>
            </a:r>
            <a:r>
              <a:rPr lang="en-GB"/>
              <a:t>node-red AWS </a:t>
            </a:r>
            <a:r>
              <a:rPr lang="en-GB" dirty="0"/>
              <a:t>which later can  turn</a:t>
            </a:r>
            <a:endParaRPr lang="en-ZA" dirty="0"/>
          </a:p>
        </p:txBody>
      </p:sp>
    </p:spTree>
    <p:extLst>
      <p:ext uri="{BB962C8B-B14F-4D97-AF65-F5344CB8AC3E}">
        <p14:creationId xmlns:p14="http://schemas.microsoft.com/office/powerpoint/2010/main" val="387927375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FB5B0058-AF13-4859-B429-4EDDE2A26F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7B09B46-51AD-EA39-3DE2-EABA24EE3A3E}"/>
              </a:ext>
            </a:extLst>
          </p:cNvPr>
          <p:cNvSpPr>
            <a:spLocks noGrp="1"/>
          </p:cNvSpPr>
          <p:nvPr>
            <p:ph type="title"/>
          </p:nvPr>
        </p:nvSpPr>
        <p:spPr>
          <a:xfrm>
            <a:off x="728663" y="1422400"/>
            <a:ext cx="4505552" cy="2387600"/>
          </a:xfrm>
        </p:spPr>
        <p:txBody>
          <a:bodyPr vert="horz" lIns="91440" tIns="45720" rIns="91440" bIns="45720" rtlCol="0" anchor="b">
            <a:normAutofit/>
          </a:bodyPr>
          <a:lstStyle/>
          <a:p>
            <a:r>
              <a:rPr lang="en-US" sz="5000">
                <a:solidFill>
                  <a:schemeClr val="bg1"/>
                </a:solidFill>
              </a:rPr>
              <a:t>Creating instance for node-red</a:t>
            </a:r>
          </a:p>
        </p:txBody>
      </p:sp>
      <p:sp>
        <p:nvSpPr>
          <p:cNvPr id="21" name="Freeform: Shape 20">
            <a:extLst>
              <a:ext uri="{FF2B5EF4-FFF2-40B4-BE49-F238E27FC236}">
                <a16:creationId xmlns:a16="http://schemas.microsoft.com/office/drawing/2014/main" id="{0277405F-0B4F-4418-B773-1B38814125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30421" y="226893"/>
            <a:ext cx="5968658" cy="6085007"/>
          </a:xfrm>
          <a:custGeom>
            <a:avLst/>
            <a:gdLst>
              <a:gd name="connsiteX0" fmla="*/ 0 w 5968658"/>
              <a:gd name="connsiteY0" fmla="*/ 0 h 6085007"/>
              <a:gd name="connsiteX1" fmla="*/ 3557919 w 5968658"/>
              <a:gd name="connsiteY1" fmla="*/ 0 h 6085007"/>
              <a:gd name="connsiteX2" fmla="*/ 3557919 w 5968658"/>
              <a:gd name="connsiteY2" fmla="*/ 2195749 h 6085007"/>
              <a:gd name="connsiteX3" fmla="*/ 5968658 w 5968658"/>
              <a:gd name="connsiteY3" fmla="*/ 2195749 h 6085007"/>
              <a:gd name="connsiteX4" fmla="*/ 5968658 w 5968658"/>
              <a:gd name="connsiteY4" fmla="*/ 6085007 h 6085007"/>
              <a:gd name="connsiteX5" fmla="*/ 2058230 w 5968658"/>
              <a:gd name="connsiteY5" fmla="*/ 6085007 h 6085007"/>
              <a:gd name="connsiteX6" fmla="*/ 2058230 w 5968658"/>
              <a:gd name="connsiteY6" fmla="*/ 3538657 h 6085007"/>
              <a:gd name="connsiteX7" fmla="*/ 0 w 5968658"/>
              <a:gd name="connsiteY7" fmla="*/ 3538657 h 6085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68658" h="6085007">
                <a:moveTo>
                  <a:pt x="0" y="0"/>
                </a:moveTo>
                <a:lnTo>
                  <a:pt x="3557919" y="0"/>
                </a:lnTo>
                <a:lnTo>
                  <a:pt x="3557919" y="2195749"/>
                </a:lnTo>
                <a:lnTo>
                  <a:pt x="5968658" y="2195749"/>
                </a:lnTo>
                <a:lnTo>
                  <a:pt x="5968658" y="6085007"/>
                </a:lnTo>
                <a:lnTo>
                  <a:pt x="2058230" y="6085007"/>
                </a:lnTo>
                <a:lnTo>
                  <a:pt x="2058230" y="3538657"/>
                </a:lnTo>
                <a:lnTo>
                  <a:pt x="0" y="3538657"/>
                </a:lnTo>
                <a:close/>
              </a:path>
            </a:pathLst>
          </a:custGeom>
          <a:solidFill>
            <a:schemeClr val="tx1">
              <a:lumMod val="95000"/>
              <a:lumOff val="5000"/>
            </a:schemeClr>
          </a:solid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Picture 6">
            <a:extLst>
              <a:ext uri="{FF2B5EF4-FFF2-40B4-BE49-F238E27FC236}">
                <a16:creationId xmlns:a16="http://schemas.microsoft.com/office/drawing/2014/main" id="{7C18B001-E631-4845-A860-7989AAC39E7F}"/>
              </a:ext>
            </a:extLst>
          </p:cNvPr>
          <p:cNvPicPr>
            <a:picLocks noChangeAspect="1"/>
          </p:cNvPicPr>
          <p:nvPr/>
        </p:nvPicPr>
        <p:blipFill>
          <a:blip r:embed="rId2"/>
          <a:stretch>
            <a:fillRect/>
          </a:stretch>
        </p:blipFill>
        <p:spPr>
          <a:xfrm>
            <a:off x="8005951" y="2663211"/>
            <a:ext cx="3075829" cy="3408121"/>
          </a:xfrm>
          <a:prstGeom prst="rect">
            <a:avLst/>
          </a:prstGeom>
        </p:spPr>
      </p:pic>
      <p:pic>
        <p:nvPicPr>
          <p:cNvPr id="5" name="Content Placeholder 4">
            <a:extLst>
              <a:ext uri="{FF2B5EF4-FFF2-40B4-BE49-F238E27FC236}">
                <a16:creationId xmlns:a16="http://schemas.microsoft.com/office/drawing/2014/main" id="{9482853A-E161-0117-0FA1-D687715BAEA9}"/>
              </a:ext>
            </a:extLst>
          </p:cNvPr>
          <p:cNvPicPr>
            <a:picLocks noGrp="1" noChangeAspect="1"/>
          </p:cNvPicPr>
          <p:nvPr>
            <p:ph idx="1"/>
          </p:nvPr>
        </p:nvPicPr>
        <p:blipFill>
          <a:blip r:embed="rId3"/>
          <a:stretch>
            <a:fillRect/>
          </a:stretch>
        </p:blipFill>
        <p:spPr>
          <a:xfrm>
            <a:off x="5756393" y="1465933"/>
            <a:ext cx="3105975" cy="1060576"/>
          </a:xfrm>
          <a:prstGeom prst="rect">
            <a:avLst/>
          </a:prstGeom>
        </p:spPr>
      </p:pic>
      <p:sp>
        <p:nvSpPr>
          <p:cNvPr id="8" name="TextBox 7">
            <a:extLst>
              <a:ext uri="{FF2B5EF4-FFF2-40B4-BE49-F238E27FC236}">
                <a16:creationId xmlns:a16="http://schemas.microsoft.com/office/drawing/2014/main" id="{3E4536E3-50E3-619F-D0A1-40A136F18217}"/>
              </a:ext>
            </a:extLst>
          </p:cNvPr>
          <p:cNvSpPr txBox="1"/>
          <p:nvPr/>
        </p:nvSpPr>
        <p:spPr>
          <a:xfrm>
            <a:off x="5530420" y="4008326"/>
            <a:ext cx="1853145" cy="646331"/>
          </a:xfrm>
          <a:prstGeom prst="rect">
            <a:avLst/>
          </a:prstGeom>
          <a:noFill/>
        </p:spPr>
        <p:txBody>
          <a:bodyPr wrap="square" rtlCol="0">
            <a:spAutoFit/>
          </a:bodyPr>
          <a:lstStyle/>
          <a:p>
            <a:pPr marL="285750" indent="-285750">
              <a:buFont typeface="Wingdings" panose="05000000000000000000" pitchFamily="2" charset="2"/>
              <a:buChar char="q"/>
            </a:pPr>
            <a:r>
              <a:rPr lang="en-GB" dirty="0">
                <a:solidFill>
                  <a:schemeClr val="bg1"/>
                </a:solidFill>
              </a:rPr>
              <a:t>Select ubuntu AMI</a:t>
            </a:r>
            <a:endParaRPr lang="en-ZA" dirty="0">
              <a:solidFill>
                <a:schemeClr val="bg1"/>
              </a:solidFill>
            </a:endParaRPr>
          </a:p>
        </p:txBody>
      </p:sp>
    </p:spTree>
    <p:extLst>
      <p:ext uri="{BB962C8B-B14F-4D97-AF65-F5344CB8AC3E}">
        <p14:creationId xmlns:p14="http://schemas.microsoft.com/office/powerpoint/2010/main" val="252991633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4F92F875-2570-A22A-949D-02EFD38A3BFE}"/>
              </a:ext>
            </a:extLst>
          </p:cNvPr>
          <p:cNvPicPr>
            <a:picLocks noGrp="1" noChangeAspect="1"/>
          </p:cNvPicPr>
          <p:nvPr>
            <p:ph idx="1"/>
          </p:nvPr>
        </p:nvPicPr>
        <p:blipFill>
          <a:blip r:embed="rId2"/>
          <a:stretch>
            <a:fillRect/>
          </a:stretch>
        </p:blipFill>
        <p:spPr>
          <a:xfrm>
            <a:off x="838199" y="936862"/>
            <a:ext cx="6556351" cy="4351338"/>
          </a:xfrm>
        </p:spPr>
      </p:pic>
      <p:sp>
        <p:nvSpPr>
          <p:cNvPr id="6" name="TextBox 5">
            <a:extLst>
              <a:ext uri="{FF2B5EF4-FFF2-40B4-BE49-F238E27FC236}">
                <a16:creationId xmlns:a16="http://schemas.microsoft.com/office/drawing/2014/main" id="{1D1436BC-7A5E-1072-E8C6-86D2424EF6DC}"/>
              </a:ext>
            </a:extLst>
          </p:cNvPr>
          <p:cNvSpPr txBox="1"/>
          <p:nvPr/>
        </p:nvSpPr>
        <p:spPr>
          <a:xfrm>
            <a:off x="7588665" y="1782896"/>
            <a:ext cx="2777384" cy="1477328"/>
          </a:xfrm>
          <a:prstGeom prst="rect">
            <a:avLst/>
          </a:prstGeom>
          <a:noFill/>
        </p:spPr>
        <p:txBody>
          <a:bodyPr wrap="square" rtlCol="0">
            <a:spAutoFit/>
          </a:bodyPr>
          <a:lstStyle/>
          <a:p>
            <a:pPr marL="285750" indent="-285750">
              <a:buFont typeface="Wingdings" panose="05000000000000000000" pitchFamily="2" charset="2"/>
              <a:buChar char="q"/>
            </a:pPr>
            <a:r>
              <a:rPr lang="en-GB" dirty="0"/>
              <a:t>Select instance type t3.micro</a:t>
            </a:r>
          </a:p>
          <a:p>
            <a:pPr marL="285750" indent="-285750">
              <a:buFont typeface="Wingdings" panose="05000000000000000000" pitchFamily="2" charset="2"/>
              <a:buChar char="q"/>
            </a:pPr>
            <a:r>
              <a:rPr lang="en-GB" dirty="0"/>
              <a:t>Create new key pair to use when ssh the instance</a:t>
            </a:r>
            <a:endParaRPr lang="en-ZA" dirty="0"/>
          </a:p>
        </p:txBody>
      </p:sp>
      <p:pic>
        <p:nvPicPr>
          <p:cNvPr id="8" name="Picture 7">
            <a:extLst>
              <a:ext uri="{FF2B5EF4-FFF2-40B4-BE49-F238E27FC236}">
                <a16:creationId xmlns:a16="http://schemas.microsoft.com/office/drawing/2014/main" id="{A1A50DBD-00B0-2F1A-0BDD-1E62DCAF240C}"/>
              </a:ext>
            </a:extLst>
          </p:cNvPr>
          <p:cNvPicPr>
            <a:picLocks noChangeAspect="1"/>
          </p:cNvPicPr>
          <p:nvPr/>
        </p:nvPicPr>
        <p:blipFill>
          <a:blip r:embed="rId3"/>
          <a:stretch>
            <a:fillRect/>
          </a:stretch>
        </p:blipFill>
        <p:spPr>
          <a:xfrm>
            <a:off x="7472192" y="3429000"/>
            <a:ext cx="3227144" cy="3461548"/>
          </a:xfrm>
          <a:prstGeom prst="rect">
            <a:avLst/>
          </a:prstGeom>
        </p:spPr>
      </p:pic>
    </p:spTree>
    <p:extLst>
      <p:ext uri="{BB962C8B-B14F-4D97-AF65-F5344CB8AC3E}">
        <p14:creationId xmlns:p14="http://schemas.microsoft.com/office/powerpoint/2010/main" val="261608962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A1230A8-5872-D048-DB45-B6CB8AAA747B}"/>
              </a:ext>
            </a:extLst>
          </p:cNvPr>
          <p:cNvPicPr>
            <a:picLocks noChangeAspect="1"/>
          </p:cNvPicPr>
          <p:nvPr/>
        </p:nvPicPr>
        <p:blipFill>
          <a:blip r:embed="rId2"/>
          <a:stretch>
            <a:fillRect/>
          </a:stretch>
        </p:blipFill>
        <p:spPr>
          <a:xfrm>
            <a:off x="786925" y="444972"/>
            <a:ext cx="4516904" cy="3308235"/>
          </a:xfrm>
          <a:prstGeom prst="rect">
            <a:avLst/>
          </a:prstGeom>
        </p:spPr>
      </p:pic>
      <p:sp>
        <p:nvSpPr>
          <p:cNvPr id="6" name="TextBox 5">
            <a:extLst>
              <a:ext uri="{FF2B5EF4-FFF2-40B4-BE49-F238E27FC236}">
                <a16:creationId xmlns:a16="http://schemas.microsoft.com/office/drawing/2014/main" id="{5F647B15-A5F4-4E39-6A2A-8811FE39D9FA}"/>
              </a:ext>
            </a:extLst>
          </p:cNvPr>
          <p:cNvSpPr txBox="1"/>
          <p:nvPr/>
        </p:nvSpPr>
        <p:spPr>
          <a:xfrm>
            <a:off x="5303829" y="344763"/>
            <a:ext cx="2743201" cy="1754326"/>
          </a:xfrm>
          <a:prstGeom prst="rect">
            <a:avLst/>
          </a:prstGeom>
          <a:noFill/>
        </p:spPr>
        <p:txBody>
          <a:bodyPr wrap="square" rtlCol="0">
            <a:spAutoFit/>
          </a:bodyPr>
          <a:lstStyle/>
          <a:p>
            <a:pPr marL="285750" indent="-285750" algn="just">
              <a:buFont typeface="Wingdings" panose="05000000000000000000" pitchFamily="2" charset="2"/>
              <a:buChar char="q"/>
            </a:pPr>
            <a:r>
              <a:rPr lang="en-GB" dirty="0"/>
              <a:t>Allow SSH traffic from anywhere</a:t>
            </a:r>
          </a:p>
          <a:p>
            <a:pPr marL="285750" indent="-285750" algn="just">
              <a:buFont typeface="Wingdings" panose="05000000000000000000" pitchFamily="2" charset="2"/>
              <a:buChar char="q"/>
            </a:pPr>
            <a:r>
              <a:rPr lang="en-GB" dirty="0"/>
              <a:t>SSH allow you to remote install node-red on instance on AWS</a:t>
            </a:r>
          </a:p>
          <a:p>
            <a:pPr marL="285750" indent="-285750" algn="just">
              <a:buFont typeface="Wingdings" panose="05000000000000000000" pitchFamily="2" charset="2"/>
              <a:buChar char="q"/>
            </a:pPr>
            <a:r>
              <a:rPr lang="en-GB" dirty="0"/>
              <a:t>Launch Instance</a:t>
            </a:r>
          </a:p>
        </p:txBody>
      </p:sp>
      <p:pic>
        <p:nvPicPr>
          <p:cNvPr id="8" name="Picture 7">
            <a:extLst>
              <a:ext uri="{FF2B5EF4-FFF2-40B4-BE49-F238E27FC236}">
                <a16:creationId xmlns:a16="http://schemas.microsoft.com/office/drawing/2014/main" id="{1887990B-52CB-8645-F07A-790355F001DE}"/>
              </a:ext>
            </a:extLst>
          </p:cNvPr>
          <p:cNvPicPr>
            <a:picLocks noChangeAspect="1"/>
          </p:cNvPicPr>
          <p:nvPr/>
        </p:nvPicPr>
        <p:blipFill>
          <a:blip r:embed="rId3"/>
          <a:stretch>
            <a:fillRect/>
          </a:stretch>
        </p:blipFill>
        <p:spPr>
          <a:xfrm>
            <a:off x="6096000" y="2632106"/>
            <a:ext cx="5441459" cy="3773474"/>
          </a:xfrm>
          <a:prstGeom prst="rect">
            <a:avLst/>
          </a:prstGeom>
        </p:spPr>
      </p:pic>
    </p:spTree>
    <p:extLst>
      <p:ext uri="{BB962C8B-B14F-4D97-AF65-F5344CB8AC3E}">
        <p14:creationId xmlns:p14="http://schemas.microsoft.com/office/powerpoint/2010/main" val="241678877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2151139A-886F-4B97-8815-729AD3831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3" name="Rectangle 22">
            <a:extLst>
              <a:ext uri="{FF2B5EF4-FFF2-40B4-BE49-F238E27FC236}">
                <a16:creationId xmlns:a16="http://schemas.microsoft.com/office/drawing/2014/main" id="{AB5E08C4-8CDD-4623-A5B8-E998C6DEE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15F33878-D502-4FFA-8ACE-F2AECDB2A2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D3539FEE-81D3-4406-802E-60B20B16F4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DC701763-729E-462F-A5A8-E0DEFEB1E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A849B9A-379B-7937-4DCC-FE34DDC57AFB}"/>
              </a:ext>
            </a:extLst>
          </p:cNvPr>
          <p:cNvSpPr>
            <a:spLocks noGrp="1"/>
          </p:cNvSpPr>
          <p:nvPr>
            <p:ph type="title"/>
          </p:nvPr>
        </p:nvSpPr>
        <p:spPr>
          <a:xfrm>
            <a:off x="699714" y="353160"/>
            <a:ext cx="7091300" cy="898581"/>
          </a:xfrm>
        </p:spPr>
        <p:txBody>
          <a:bodyPr vert="horz" lIns="91440" tIns="45720" rIns="91440" bIns="45720" rtlCol="0" anchor="ctr">
            <a:normAutofit/>
          </a:bodyPr>
          <a:lstStyle/>
          <a:p>
            <a:r>
              <a:rPr lang="en-US" sz="4000" b="1">
                <a:solidFill>
                  <a:srgbClr val="FFFFFF"/>
                </a:solidFill>
              </a:rPr>
              <a:t>Configuring Database</a:t>
            </a:r>
          </a:p>
        </p:txBody>
      </p:sp>
      <p:pic>
        <p:nvPicPr>
          <p:cNvPr id="5" name="Content Placeholder 4">
            <a:extLst>
              <a:ext uri="{FF2B5EF4-FFF2-40B4-BE49-F238E27FC236}">
                <a16:creationId xmlns:a16="http://schemas.microsoft.com/office/drawing/2014/main" id="{FDCA13CD-F4B3-FEDD-1811-95E2373EE300}"/>
              </a:ext>
            </a:extLst>
          </p:cNvPr>
          <p:cNvPicPr>
            <a:picLocks noChangeAspect="1"/>
          </p:cNvPicPr>
          <p:nvPr/>
        </p:nvPicPr>
        <p:blipFill>
          <a:blip r:embed="rId2"/>
          <a:stretch>
            <a:fillRect/>
          </a:stretch>
        </p:blipFill>
        <p:spPr>
          <a:xfrm>
            <a:off x="715748" y="2798407"/>
            <a:ext cx="5131088" cy="2763675"/>
          </a:xfrm>
          <a:prstGeom prst="rect">
            <a:avLst/>
          </a:prstGeom>
        </p:spPr>
      </p:pic>
      <p:pic>
        <p:nvPicPr>
          <p:cNvPr id="6" name="Content Placeholder 4">
            <a:extLst>
              <a:ext uri="{FF2B5EF4-FFF2-40B4-BE49-F238E27FC236}">
                <a16:creationId xmlns:a16="http://schemas.microsoft.com/office/drawing/2014/main" id="{F8B9AAF3-F46A-AB95-E156-7EB53B8994F5}"/>
              </a:ext>
            </a:extLst>
          </p:cNvPr>
          <p:cNvPicPr>
            <a:picLocks noChangeAspect="1"/>
          </p:cNvPicPr>
          <p:nvPr/>
        </p:nvPicPr>
        <p:blipFill>
          <a:blip r:embed="rId3"/>
          <a:stretch>
            <a:fillRect/>
          </a:stretch>
        </p:blipFill>
        <p:spPr>
          <a:xfrm>
            <a:off x="6345166" y="1908957"/>
            <a:ext cx="4551435" cy="4595883"/>
          </a:xfrm>
          <a:prstGeom prst="rect">
            <a:avLst/>
          </a:prstGeom>
        </p:spPr>
      </p:pic>
    </p:spTree>
    <p:extLst>
      <p:ext uri="{BB962C8B-B14F-4D97-AF65-F5344CB8AC3E}">
        <p14:creationId xmlns:p14="http://schemas.microsoft.com/office/powerpoint/2010/main" val="236407820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2659FDB4-FCBE-4A89-B46D-43D4FA544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313"/>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 name="Title 1">
            <a:extLst>
              <a:ext uri="{FF2B5EF4-FFF2-40B4-BE49-F238E27FC236}">
                <a16:creationId xmlns:a16="http://schemas.microsoft.com/office/drawing/2014/main" id="{326BD6D3-3A4A-5B62-7AC9-555CF7B849AC}"/>
              </a:ext>
            </a:extLst>
          </p:cNvPr>
          <p:cNvSpPr>
            <a:spLocks noGrp="1"/>
          </p:cNvSpPr>
          <p:nvPr>
            <p:ph type="title"/>
          </p:nvPr>
        </p:nvSpPr>
        <p:spPr>
          <a:xfrm>
            <a:off x="479394" y="1070800"/>
            <a:ext cx="3939688" cy="5583126"/>
          </a:xfrm>
        </p:spPr>
        <p:txBody>
          <a:bodyPr>
            <a:normAutofit/>
          </a:bodyPr>
          <a:lstStyle/>
          <a:p>
            <a:pPr algn="r"/>
            <a:r>
              <a:rPr lang="en-GB" sz="5000" b="1" dirty="0"/>
              <a:t>Access instance</a:t>
            </a:r>
            <a:endParaRPr lang="en-ZA" sz="5000" b="1" dirty="0"/>
          </a:p>
        </p:txBody>
      </p:sp>
      <p:cxnSp>
        <p:nvCxnSpPr>
          <p:cNvPr id="1033" name="Straight Connector 1032">
            <a:extLst>
              <a:ext uri="{FF2B5EF4-FFF2-40B4-BE49-F238E27FC236}">
                <a16:creationId xmlns:a16="http://schemas.microsoft.com/office/drawing/2014/main" id="{C8F51B3F-8331-4E4A-AE96-D47B1006EEA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8053" y="1132114"/>
            <a:ext cx="0" cy="5717573"/>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pic>
        <p:nvPicPr>
          <p:cNvPr id="1026" name="Picture 2" descr="Bitvice has closed all orders from 14 June 2023.">
            <a:extLst>
              <a:ext uri="{FF2B5EF4-FFF2-40B4-BE49-F238E27FC236}">
                <a16:creationId xmlns:a16="http://schemas.microsoft.com/office/drawing/2014/main" id="{104400BC-98F8-8E2F-BFB5-DB750C16B4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77841" y="2159966"/>
            <a:ext cx="1875959" cy="444521"/>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E1B63BCF-7380-9D3B-94BA-131F9DBDF971}"/>
              </a:ext>
            </a:extLst>
          </p:cNvPr>
          <p:cNvSpPr txBox="1"/>
          <p:nvPr/>
        </p:nvSpPr>
        <p:spPr>
          <a:xfrm>
            <a:off x="5101845" y="1734797"/>
            <a:ext cx="3862692" cy="2015936"/>
          </a:xfrm>
          <a:prstGeom prst="rect">
            <a:avLst/>
          </a:prstGeom>
          <a:noFill/>
        </p:spPr>
        <p:txBody>
          <a:bodyPr wrap="square" rtlCol="0">
            <a:spAutoFit/>
          </a:bodyPr>
          <a:lstStyle/>
          <a:p>
            <a:pPr algn="just" defTabSz="566928">
              <a:spcAft>
                <a:spcPts val="600"/>
              </a:spcAft>
            </a:pPr>
            <a:endParaRPr lang="en-GB" sz="1500" kern="1200" dirty="0">
              <a:solidFill>
                <a:schemeClr val="tx1"/>
              </a:solidFill>
              <a:latin typeface="+mn-lt"/>
              <a:ea typeface="+mn-ea"/>
              <a:cs typeface="+mn-cs"/>
            </a:endParaRPr>
          </a:p>
          <a:p>
            <a:pPr algn="just" defTabSz="566928">
              <a:spcAft>
                <a:spcPts val="600"/>
              </a:spcAft>
            </a:pPr>
            <a:r>
              <a:rPr lang="en-GB" sz="1500" kern="1200" dirty="0">
                <a:solidFill>
                  <a:schemeClr val="tx1"/>
                </a:solidFill>
                <a:latin typeface="+mn-lt"/>
                <a:ea typeface="+mn-ea"/>
                <a:cs typeface="+mn-cs"/>
              </a:rPr>
              <a:t>SSH stands for Secure Shell, and it is a </a:t>
            </a:r>
            <a:br>
              <a:rPr lang="en-ZA" sz="1500" kern="1200" dirty="0">
                <a:solidFill>
                  <a:schemeClr val="tx1"/>
                </a:solidFill>
                <a:latin typeface="+mn-lt"/>
                <a:ea typeface="+mn-ea"/>
                <a:cs typeface="+mn-cs"/>
              </a:rPr>
            </a:br>
            <a:r>
              <a:rPr lang="en-ZA" sz="1500" kern="1200" dirty="0">
                <a:solidFill>
                  <a:schemeClr val="tx1"/>
                </a:solidFill>
                <a:latin typeface="Söhne"/>
                <a:ea typeface="+mn-ea"/>
                <a:cs typeface="+mn-cs"/>
              </a:rPr>
              <a:t>Encryption </a:t>
            </a:r>
            <a:r>
              <a:rPr lang="en-GB" sz="1500" kern="1200" dirty="0">
                <a:solidFill>
                  <a:schemeClr val="tx1"/>
                </a:solidFill>
                <a:latin typeface="+mn-lt"/>
                <a:ea typeface="+mn-ea"/>
                <a:cs typeface="+mn-cs"/>
              </a:rPr>
              <a:t>network protocol used for secure communication over an unsecured network. SSH is commonly used for remote access to a computer or server, allowing users to log in and execute commands on a remote machine as if they were physically present at that machine.</a:t>
            </a:r>
            <a:endParaRPr lang="en-ZA" sz="1500" dirty="0"/>
          </a:p>
        </p:txBody>
      </p:sp>
      <p:sp>
        <p:nvSpPr>
          <p:cNvPr id="8" name="TextBox 7">
            <a:extLst>
              <a:ext uri="{FF2B5EF4-FFF2-40B4-BE49-F238E27FC236}">
                <a16:creationId xmlns:a16="http://schemas.microsoft.com/office/drawing/2014/main" id="{7473680D-DE17-5D66-43C2-4C7DC28CACED}"/>
              </a:ext>
            </a:extLst>
          </p:cNvPr>
          <p:cNvSpPr txBox="1"/>
          <p:nvPr/>
        </p:nvSpPr>
        <p:spPr>
          <a:xfrm>
            <a:off x="5101845" y="3862363"/>
            <a:ext cx="3649055" cy="1862048"/>
          </a:xfrm>
          <a:prstGeom prst="rect">
            <a:avLst/>
          </a:prstGeom>
          <a:noFill/>
        </p:spPr>
        <p:txBody>
          <a:bodyPr wrap="square" rtlCol="0">
            <a:spAutoFit/>
          </a:bodyPr>
          <a:lstStyle/>
          <a:p>
            <a:pPr marL="177165" indent="-177165" defTabSz="566928">
              <a:spcAft>
                <a:spcPts val="600"/>
              </a:spcAft>
              <a:buFont typeface="Wingdings" panose="05000000000000000000" pitchFamily="2" charset="2"/>
              <a:buChar char="q"/>
            </a:pPr>
            <a:r>
              <a:rPr lang="en-GB" sz="1500" kern="1200" dirty="0">
                <a:solidFill>
                  <a:schemeClr val="tx1"/>
                </a:solidFill>
                <a:latin typeface="+mn-lt"/>
                <a:ea typeface="+mn-ea"/>
                <a:cs typeface="+mn-cs"/>
              </a:rPr>
              <a:t>So, to ssh our instance we need our ubuntu sever on the instance on AWS we need client or use PowerShell on windows.</a:t>
            </a:r>
          </a:p>
          <a:p>
            <a:pPr marL="177165" indent="-177165" defTabSz="566928">
              <a:spcAft>
                <a:spcPts val="600"/>
              </a:spcAft>
              <a:buFont typeface="Wingdings" panose="05000000000000000000" pitchFamily="2" charset="2"/>
              <a:buChar char="q"/>
            </a:pPr>
            <a:r>
              <a:rPr lang="en-GB" sz="1500" kern="1200" dirty="0">
                <a:solidFill>
                  <a:schemeClr val="tx1"/>
                </a:solidFill>
                <a:latin typeface="+mn-lt"/>
                <a:ea typeface="+mn-ea"/>
                <a:cs typeface="+mn-cs"/>
              </a:rPr>
              <a:t>Download bitvice for ssh  on </a:t>
            </a:r>
            <a:r>
              <a:rPr lang="en-ZA" sz="1500" kern="1200" dirty="0">
                <a:solidFill>
                  <a:schemeClr val="tx1"/>
                </a:solidFill>
                <a:latin typeface="+mn-lt"/>
                <a:ea typeface="+mn-ea"/>
                <a:cs typeface="+mn-cs"/>
                <a:hlinkClick r:id="rId3"/>
              </a:rPr>
              <a:t>https://www.bitvise.com/download-area</a:t>
            </a:r>
            <a:endParaRPr lang="en-ZA" sz="1500" kern="1200" dirty="0">
              <a:solidFill>
                <a:schemeClr val="tx1"/>
              </a:solidFill>
              <a:latin typeface="+mn-lt"/>
              <a:ea typeface="+mn-ea"/>
              <a:cs typeface="+mn-cs"/>
            </a:endParaRPr>
          </a:p>
          <a:p>
            <a:pPr marL="177165" indent="-177165" defTabSz="566928">
              <a:spcAft>
                <a:spcPts val="600"/>
              </a:spcAft>
              <a:buFont typeface="Wingdings" panose="05000000000000000000" pitchFamily="2" charset="2"/>
              <a:buChar char="q"/>
            </a:pPr>
            <a:r>
              <a:rPr lang="en-ZA" sz="1500" dirty="0"/>
              <a:t>Install it.</a:t>
            </a:r>
          </a:p>
        </p:txBody>
      </p:sp>
    </p:spTree>
    <p:extLst>
      <p:ext uri="{BB962C8B-B14F-4D97-AF65-F5344CB8AC3E}">
        <p14:creationId xmlns:p14="http://schemas.microsoft.com/office/powerpoint/2010/main" val="41656335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F6B2213-4D34-713C-2FC3-810424E74FCC}"/>
              </a:ext>
            </a:extLst>
          </p:cNvPr>
          <p:cNvSpPr>
            <a:spLocks noGrp="1"/>
          </p:cNvSpPr>
          <p:nvPr>
            <p:ph type="title"/>
          </p:nvPr>
        </p:nvSpPr>
        <p:spPr>
          <a:xfrm>
            <a:off x="4886036" y="329184"/>
            <a:ext cx="6662836" cy="1783080"/>
          </a:xfrm>
        </p:spPr>
        <p:txBody>
          <a:bodyPr anchor="b">
            <a:normAutofit/>
          </a:bodyPr>
          <a:lstStyle/>
          <a:p>
            <a:r>
              <a:rPr lang="en-GB" sz="5400" dirty="0"/>
              <a:t>Key features of LoRa include:</a:t>
            </a:r>
            <a:endParaRPr lang="en-ZA" sz="5400" dirty="0"/>
          </a:p>
        </p:txBody>
      </p:sp>
      <p:pic>
        <p:nvPicPr>
          <p:cNvPr id="5" name="Picture 4" descr="Sphere of mesh and nodes">
            <a:extLst>
              <a:ext uri="{FF2B5EF4-FFF2-40B4-BE49-F238E27FC236}">
                <a16:creationId xmlns:a16="http://schemas.microsoft.com/office/drawing/2014/main" id="{4B8C3CFC-561D-8C3B-BE9A-CAE3937D0D61}"/>
              </a:ext>
            </a:extLst>
          </p:cNvPr>
          <p:cNvPicPr>
            <a:picLocks noChangeAspect="1"/>
          </p:cNvPicPr>
          <p:nvPr/>
        </p:nvPicPr>
        <p:blipFill rotWithShape="1">
          <a:blip r:embed="rId2"/>
          <a:srcRect l="40028" r="9039"/>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1"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5C5FE98-5416-8237-445F-288DD78A5DDF}"/>
              </a:ext>
            </a:extLst>
          </p:cNvPr>
          <p:cNvSpPr>
            <a:spLocks noGrp="1"/>
          </p:cNvSpPr>
          <p:nvPr>
            <p:ph idx="1"/>
          </p:nvPr>
        </p:nvSpPr>
        <p:spPr>
          <a:xfrm>
            <a:off x="4886036" y="2706624"/>
            <a:ext cx="6662836" cy="3483864"/>
          </a:xfrm>
        </p:spPr>
        <p:txBody>
          <a:bodyPr>
            <a:normAutofit lnSpcReduction="10000"/>
          </a:bodyPr>
          <a:lstStyle/>
          <a:p>
            <a:pPr marL="0" indent="0" algn="just">
              <a:buNone/>
            </a:pPr>
            <a:r>
              <a:rPr lang="en-GB" sz="1600" b="1" i="0" dirty="0">
                <a:effectLst/>
                <a:latin typeface="Söhne"/>
              </a:rPr>
              <a:t>Long Range</a:t>
            </a:r>
            <a:r>
              <a:rPr lang="en-GB" sz="1600" i="0" dirty="0">
                <a:effectLst/>
                <a:latin typeface="Söhne"/>
              </a:rPr>
              <a:t>: LoRa devices can achieve communication ranges of several kilometers, making it suitable for applications where devices are spread out over a large area.</a:t>
            </a:r>
            <a:endParaRPr lang="en-ZA" sz="1600" dirty="0"/>
          </a:p>
          <a:p>
            <a:pPr marL="0" indent="0" algn="just">
              <a:buNone/>
            </a:pPr>
            <a:r>
              <a:rPr lang="en-GB" sz="1600" b="1" dirty="0"/>
              <a:t>Low Power Consumption</a:t>
            </a:r>
            <a:r>
              <a:rPr lang="en-GB" sz="1600" dirty="0"/>
              <a:t>: LoRa devices are designed to operate on low power, making them suitable for battery-powered devices with long battery life.</a:t>
            </a:r>
          </a:p>
          <a:p>
            <a:pPr marL="0" indent="0" algn="just">
              <a:buNone/>
            </a:pPr>
            <a:r>
              <a:rPr lang="en-GB" sz="1600" b="1" dirty="0"/>
              <a:t>Low Data Rate</a:t>
            </a:r>
            <a:r>
              <a:rPr lang="en-GB" sz="1600" dirty="0"/>
              <a:t>: LoRa is optimized for low data rate communication, which is sufficient for many IoT applications. This helps in conserving power and extending the range.</a:t>
            </a:r>
          </a:p>
          <a:p>
            <a:pPr marL="0" indent="0" algn="just">
              <a:buNone/>
            </a:pPr>
            <a:r>
              <a:rPr lang="en-GB" sz="1600" b="1" dirty="0"/>
              <a:t>Bi-directional Communication</a:t>
            </a:r>
            <a:r>
              <a:rPr lang="en-GB" sz="1600" dirty="0"/>
              <a:t>: While LoRa supports both uplink and downlink communication, the uplink (device to gateway) is more common in many IoT use cases.</a:t>
            </a:r>
          </a:p>
          <a:p>
            <a:pPr marL="0" indent="0" algn="just">
              <a:buNone/>
            </a:pPr>
            <a:r>
              <a:rPr lang="en-GB" sz="1600" b="1" dirty="0"/>
              <a:t>Scalability</a:t>
            </a:r>
            <a:r>
              <a:rPr lang="en-GB" sz="1600" dirty="0"/>
              <a:t>: LoRa networks can be easily scaled to accommodate a large number of devices within a given coverage area</a:t>
            </a:r>
          </a:p>
          <a:p>
            <a:pPr marL="0" indent="0">
              <a:buNone/>
            </a:pPr>
            <a:endParaRPr lang="en-ZA" sz="1500" dirty="0"/>
          </a:p>
          <a:p>
            <a:endParaRPr lang="en-ZA" sz="1500" dirty="0"/>
          </a:p>
          <a:p>
            <a:pPr marL="0" indent="0">
              <a:buNone/>
            </a:pPr>
            <a:endParaRPr lang="en-ZA" sz="1500" dirty="0"/>
          </a:p>
        </p:txBody>
      </p:sp>
    </p:spTree>
    <p:extLst>
      <p:ext uri="{BB962C8B-B14F-4D97-AF65-F5344CB8AC3E}">
        <p14:creationId xmlns:p14="http://schemas.microsoft.com/office/powerpoint/2010/main" val="101297544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E7C74B-724E-0DFC-CF50-488AF3EB0F70}"/>
              </a:ext>
            </a:extLst>
          </p:cNvPr>
          <p:cNvSpPr>
            <a:spLocks noGrp="1"/>
          </p:cNvSpPr>
          <p:nvPr>
            <p:ph type="title"/>
          </p:nvPr>
        </p:nvSpPr>
        <p:spPr>
          <a:xfrm>
            <a:off x="759183" y="390763"/>
            <a:ext cx="4366189" cy="814195"/>
          </a:xfrm>
        </p:spPr>
        <p:txBody>
          <a:bodyPr/>
          <a:lstStyle/>
          <a:p>
            <a:r>
              <a:rPr lang="en-GB" b="1" dirty="0"/>
              <a:t>SSH Ubuntu Server</a:t>
            </a:r>
            <a:endParaRPr lang="en-ZA" b="1" dirty="0"/>
          </a:p>
        </p:txBody>
      </p:sp>
      <p:sp>
        <p:nvSpPr>
          <p:cNvPr id="3" name="Content Placeholder 2">
            <a:extLst>
              <a:ext uri="{FF2B5EF4-FFF2-40B4-BE49-F238E27FC236}">
                <a16:creationId xmlns:a16="http://schemas.microsoft.com/office/drawing/2014/main" id="{E1A69783-FAAD-1621-CCDD-7212966AF9B6}"/>
              </a:ext>
            </a:extLst>
          </p:cNvPr>
          <p:cNvSpPr>
            <a:spLocks noGrp="1"/>
          </p:cNvSpPr>
          <p:nvPr>
            <p:ph idx="1"/>
          </p:nvPr>
        </p:nvSpPr>
        <p:spPr>
          <a:xfrm>
            <a:off x="838200" y="1825625"/>
            <a:ext cx="3879079" cy="2378906"/>
          </a:xfrm>
        </p:spPr>
        <p:txBody>
          <a:bodyPr>
            <a:normAutofit lnSpcReduction="10000"/>
          </a:bodyPr>
          <a:lstStyle/>
          <a:p>
            <a:pPr>
              <a:buFont typeface="Wingdings" panose="05000000000000000000" pitchFamily="2" charset="2"/>
              <a:buChar char="q"/>
            </a:pPr>
            <a:r>
              <a:rPr lang="en-GB" dirty="0"/>
              <a:t>Public iPv4 address of instance</a:t>
            </a:r>
          </a:p>
          <a:p>
            <a:pPr>
              <a:buFont typeface="Wingdings" panose="05000000000000000000" pitchFamily="2" charset="2"/>
              <a:buChar char="q"/>
            </a:pPr>
            <a:r>
              <a:rPr lang="en-GB" dirty="0"/>
              <a:t>Keypair</a:t>
            </a:r>
          </a:p>
          <a:p>
            <a:pPr>
              <a:buFont typeface="Wingdings" panose="05000000000000000000" pitchFamily="2" charset="2"/>
              <a:buChar char="q"/>
            </a:pPr>
            <a:r>
              <a:rPr lang="en-GB" dirty="0"/>
              <a:t>Port number</a:t>
            </a:r>
          </a:p>
          <a:p>
            <a:pPr>
              <a:buFont typeface="Wingdings" panose="05000000000000000000" pitchFamily="2" charset="2"/>
              <a:buChar char="q"/>
            </a:pPr>
            <a:r>
              <a:rPr lang="en-GB" dirty="0"/>
              <a:t>username</a:t>
            </a:r>
            <a:endParaRPr lang="en-ZA" dirty="0"/>
          </a:p>
        </p:txBody>
      </p:sp>
      <p:pic>
        <p:nvPicPr>
          <p:cNvPr id="7" name="Picture 6">
            <a:extLst>
              <a:ext uri="{FF2B5EF4-FFF2-40B4-BE49-F238E27FC236}">
                <a16:creationId xmlns:a16="http://schemas.microsoft.com/office/drawing/2014/main" id="{848A9A18-692B-A419-546B-14938E09C85D}"/>
              </a:ext>
            </a:extLst>
          </p:cNvPr>
          <p:cNvPicPr>
            <a:picLocks noChangeAspect="1"/>
          </p:cNvPicPr>
          <p:nvPr/>
        </p:nvPicPr>
        <p:blipFill>
          <a:blip r:embed="rId2"/>
          <a:stretch>
            <a:fillRect/>
          </a:stretch>
        </p:blipFill>
        <p:spPr>
          <a:xfrm>
            <a:off x="759183" y="4204531"/>
            <a:ext cx="7101491" cy="2519884"/>
          </a:xfrm>
          <a:prstGeom prst="rect">
            <a:avLst/>
          </a:prstGeom>
        </p:spPr>
      </p:pic>
      <p:sp>
        <p:nvSpPr>
          <p:cNvPr id="8" name="TextBox 7">
            <a:extLst>
              <a:ext uri="{FF2B5EF4-FFF2-40B4-BE49-F238E27FC236}">
                <a16:creationId xmlns:a16="http://schemas.microsoft.com/office/drawing/2014/main" id="{E8D0B14E-05E9-8E26-4EA9-EBD17D98B69B}"/>
              </a:ext>
            </a:extLst>
          </p:cNvPr>
          <p:cNvSpPr txBox="1"/>
          <p:nvPr/>
        </p:nvSpPr>
        <p:spPr>
          <a:xfrm>
            <a:off x="8477428" y="4648913"/>
            <a:ext cx="2955389" cy="1477328"/>
          </a:xfrm>
          <a:prstGeom prst="rect">
            <a:avLst/>
          </a:prstGeom>
          <a:noFill/>
        </p:spPr>
        <p:txBody>
          <a:bodyPr wrap="square" rtlCol="0">
            <a:spAutoFit/>
          </a:bodyPr>
          <a:lstStyle/>
          <a:p>
            <a:pPr marL="285750" indent="-285750">
              <a:buFont typeface="Wingdings" panose="05000000000000000000" pitchFamily="2" charset="2"/>
              <a:buChar char="q"/>
            </a:pPr>
            <a:r>
              <a:rPr lang="en-GB" dirty="0"/>
              <a:t>Client key manager to import keypair from AWS</a:t>
            </a:r>
          </a:p>
          <a:p>
            <a:pPr marL="285750" indent="-285750">
              <a:buFont typeface="Wingdings" panose="05000000000000000000" pitchFamily="2" charset="2"/>
              <a:buChar char="q"/>
            </a:pPr>
            <a:r>
              <a:rPr lang="en-GB" dirty="0"/>
              <a:t>Initial method select publickey</a:t>
            </a:r>
          </a:p>
          <a:p>
            <a:pPr marL="285750" indent="-285750">
              <a:buFont typeface="Wingdings" panose="05000000000000000000" pitchFamily="2" charset="2"/>
              <a:buChar char="q"/>
            </a:pPr>
            <a:r>
              <a:rPr lang="en-GB" dirty="0"/>
              <a:t>Save profile and login</a:t>
            </a:r>
            <a:endParaRPr lang="en-ZA" dirty="0"/>
          </a:p>
        </p:txBody>
      </p:sp>
      <p:pic>
        <p:nvPicPr>
          <p:cNvPr id="10" name="Picture 9">
            <a:extLst>
              <a:ext uri="{FF2B5EF4-FFF2-40B4-BE49-F238E27FC236}">
                <a16:creationId xmlns:a16="http://schemas.microsoft.com/office/drawing/2014/main" id="{60563576-782F-5674-887A-A7023EFE86CB}"/>
              </a:ext>
            </a:extLst>
          </p:cNvPr>
          <p:cNvPicPr>
            <a:picLocks noChangeAspect="1"/>
          </p:cNvPicPr>
          <p:nvPr/>
        </p:nvPicPr>
        <p:blipFill>
          <a:blip r:embed="rId3"/>
          <a:stretch>
            <a:fillRect/>
          </a:stretch>
        </p:blipFill>
        <p:spPr>
          <a:xfrm>
            <a:off x="6667627" y="196603"/>
            <a:ext cx="4570093" cy="4024968"/>
          </a:xfrm>
          <a:prstGeom prst="rect">
            <a:avLst/>
          </a:prstGeom>
        </p:spPr>
      </p:pic>
    </p:spTree>
    <p:extLst>
      <p:ext uri="{BB962C8B-B14F-4D97-AF65-F5344CB8AC3E}">
        <p14:creationId xmlns:p14="http://schemas.microsoft.com/office/powerpoint/2010/main" val="326613350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23B985-E6B2-6738-A151-231DB47B37E7}"/>
              </a:ext>
            </a:extLst>
          </p:cNvPr>
          <p:cNvSpPr>
            <a:spLocks noGrp="1"/>
          </p:cNvSpPr>
          <p:nvPr>
            <p:ph type="title"/>
          </p:nvPr>
        </p:nvSpPr>
        <p:spPr>
          <a:xfrm>
            <a:off x="838200" y="365126"/>
            <a:ext cx="10972088" cy="1019294"/>
          </a:xfrm>
        </p:spPr>
        <p:txBody>
          <a:bodyPr/>
          <a:lstStyle/>
          <a:p>
            <a:r>
              <a:rPr lang="en-GB" b="1" dirty="0"/>
              <a:t>Successful connected to AWS instance using SSH</a:t>
            </a:r>
            <a:endParaRPr lang="en-ZA" b="1" dirty="0"/>
          </a:p>
        </p:txBody>
      </p:sp>
      <p:pic>
        <p:nvPicPr>
          <p:cNvPr id="5" name="Content Placeholder 4">
            <a:extLst>
              <a:ext uri="{FF2B5EF4-FFF2-40B4-BE49-F238E27FC236}">
                <a16:creationId xmlns:a16="http://schemas.microsoft.com/office/drawing/2014/main" id="{BF686200-A3B9-C89B-7DD2-C7EB537F8176}"/>
              </a:ext>
            </a:extLst>
          </p:cNvPr>
          <p:cNvPicPr>
            <a:picLocks noGrp="1" noChangeAspect="1"/>
          </p:cNvPicPr>
          <p:nvPr>
            <p:ph idx="1"/>
          </p:nvPr>
        </p:nvPicPr>
        <p:blipFill>
          <a:blip r:embed="rId2"/>
          <a:stretch>
            <a:fillRect/>
          </a:stretch>
        </p:blipFill>
        <p:spPr>
          <a:xfrm>
            <a:off x="838200" y="1791442"/>
            <a:ext cx="4222359" cy="4351338"/>
          </a:xfrm>
        </p:spPr>
      </p:pic>
      <p:pic>
        <p:nvPicPr>
          <p:cNvPr id="7" name="Picture 6">
            <a:extLst>
              <a:ext uri="{FF2B5EF4-FFF2-40B4-BE49-F238E27FC236}">
                <a16:creationId xmlns:a16="http://schemas.microsoft.com/office/drawing/2014/main" id="{9AD82EE3-2F89-F8FF-F281-9A6F13FA7A6A}"/>
              </a:ext>
            </a:extLst>
          </p:cNvPr>
          <p:cNvPicPr>
            <a:picLocks noChangeAspect="1"/>
          </p:cNvPicPr>
          <p:nvPr/>
        </p:nvPicPr>
        <p:blipFill>
          <a:blip r:embed="rId3"/>
          <a:stretch>
            <a:fillRect/>
          </a:stretch>
        </p:blipFill>
        <p:spPr>
          <a:xfrm>
            <a:off x="5238958" y="1236699"/>
            <a:ext cx="6329058" cy="4906081"/>
          </a:xfrm>
          <a:prstGeom prst="rect">
            <a:avLst/>
          </a:prstGeom>
        </p:spPr>
      </p:pic>
    </p:spTree>
    <p:extLst>
      <p:ext uri="{BB962C8B-B14F-4D97-AF65-F5344CB8AC3E}">
        <p14:creationId xmlns:p14="http://schemas.microsoft.com/office/powerpoint/2010/main" val="371685425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0E7421-CBCD-2089-2A3C-BDC8E1082791}"/>
              </a:ext>
            </a:extLst>
          </p:cNvPr>
          <p:cNvSpPr>
            <a:spLocks noGrp="1"/>
          </p:cNvSpPr>
          <p:nvPr>
            <p:ph type="title"/>
          </p:nvPr>
        </p:nvSpPr>
        <p:spPr>
          <a:xfrm>
            <a:off x="633101" y="348034"/>
            <a:ext cx="4690929" cy="540729"/>
          </a:xfrm>
        </p:spPr>
        <p:txBody>
          <a:bodyPr>
            <a:normAutofit fontScale="90000"/>
          </a:bodyPr>
          <a:lstStyle/>
          <a:p>
            <a:r>
              <a:rPr lang="en-GB" dirty="0"/>
              <a:t>Using PowerShell</a:t>
            </a:r>
            <a:endParaRPr lang="en-ZA" dirty="0"/>
          </a:p>
        </p:txBody>
      </p:sp>
      <p:pic>
        <p:nvPicPr>
          <p:cNvPr id="5" name="Content Placeholder 4">
            <a:extLst>
              <a:ext uri="{FF2B5EF4-FFF2-40B4-BE49-F238E27FC236}">
                <a16:creationId xmlns:a16="http://schemas.microsoft.com/office/drawing/2014/main" id="{DD962A76-B3BC-AB3B-4EC0-83C493BA1328}"/>
              </a:ext>
            </a:extLst>
          </p:cNvPr>
          <p:cNvPicPr>
            <a:picLocks noGrp="1" noChangeAspect="1"/>
          </p:cNvPicPr>
          <p:nvPr>
            <p:ph idx="1"/>
          </p:nvPr>
        </p:nvPicPr>
        <p:blipFill>
          <a:blip r:embed="rId2"/>
          <a:stretch>
            <a:fillRect/>
          </a:stretch>
        </p:blipFill>
        <p:spPr>
          <a:xfrm>
            <a:off x="633101" y="1006739"/>
            <a:ext cx="7394178" cy="4351338"/>
          </a:xfrm>
        </p:spPr>
      </p:pic>
      <p:pic>
        <p:nvPicPr>
          <p:cNvPr id="7" name="Picture 6">
            <a:extLst>
              <a:ext uri="{FF2B5EF4-FFF2-40B4-BE49-F238E27FC236}">
                <a16:creationId xmlns:a16="http://schemas.microsoft.com/office/drawing/2014/main" id="{C3C1B82B-C634-3310-7958-5709A86B3832}"/>
              </a:ext>
            </a:extLst>
          </p:cNvPr>
          <p:cNvPicPr>
            <a:picLocks noChangeAspect="1"/>
          </p:cNvPicPr>
          <p:nvPr/>
        </p:nvPicPr>
        <p:blipFill>
          <a:blip r:embed="rId3"/>
          <a:stretch>
            <a:fillRect/>
          </a:stretch>
        </p:blipFill>
        <p:spPr>
          <a:xfrm>
            <a:off x="6229924" y="2573519"/>
            <a:ext cx="5328975" cy="4070836"/>
          </a:xfrm>
          <a:prstGeom prst="rect">
            <a:avLst/>
          </a:prstGeom>
        </p:spPr>
      </p:pic>
      <p:pic>
        <p:nvPicPr>
          <p:cNvPr id="9" name="Picture 8">
            <a:extLst>
              <a:ext uri="{FF2B5EF4-FFF2-40B4-BE49-F238E27FC236}">
                <a16:creationId xmlns:a16="http://schemas.microsoft.com/office/drawing/2014/main" id="{6961C85E-74AE-FCCE-FF2D-AAE6BBE01F5E}"/>
              </a:ext>
            </a:extLst>
          </p:cNvPr>
          <p:cNvPicPr>
            <a:picLocks noChangeAspect="1"/>
          </p:cNvPicPr>
          <p:nvPr/>
        </p:nvPicPr>
        <p:blipFill>
          <a:blip r:embed="rId4"/>
          <a:stretch>
            <a:fillRect/>
          </a:stretch>
        </p:blipFill>
        <p:spPr>
          <a:xfrm>
            <a:off x="8252269" y="1627951"/>
            <a:ext cx="3306630" cy="811150"/>
          </a:xfrm>
          <a:prstGeom prst="rect">
            <a:avLst/>
          </a:prstGeom>
        </p:spPr>
      </p:pic>
      <p:sp>
        <p:nvSpPr>
          <p:cNvPr id="10" name="TextBox 9">
            <a:extLst>
              <a:ext uri="{FF2B5EF4-FFF2-40B4-BE49-F238E27FC236}">
                <a16:creationId xmlns:a16="http://schemas.microsoft.com/office/drawing/2014/main" id="{6DECA7FE-35E2-52B6-B00C-ACDD09FB485D}"/>
              </a:ext>
            </a:extLst>
          </p:cNvPr>
          <p:cNvSpPr txBox="1"/>
          <p:nvPr/>
        </p:nvSpPr>
        <p:spPr>
          <a:xfrm>
            <a:off x="2683379" y="5623133"/>
            <a:ext cx="2726109" cy="923330"/>
          </a:xfrm>
          <a:prstGeom prst="rect">
            <a:avLst/>
          </a:prstGeom>
          <a:noFill/>
        </p:spPr>
        <p:txBody>
          <a:bodyPr wrap="square" rtlCol="0">
            <a:spAutoFit/>
          </a:bodyPr>
          <a:lstStyle/>
          <a:p>
            <a:pPr marL="285750" indent="-285750">
              <a:buFont typeface="Wingdings" panose="05000000000000000000" pitchFamily="2" charset="2"/>
              <a:buChar char="q"/>
            </a:pPr>
            <a:r>
              <a:rPr lang="en-GB" dirty="0"/>
              <a:t>Click connect </a:t>
            </a:r>
          </a:p>
          <a:p>
            <a:pPr marL="285750" indent="-285750">
              <a:buFont typeface="Wingdings" panose="05000000000000000000" pitchFamily="2" charset="2"/>
              <a:buChar char="q"/>
            </a:pPr>
            <a:r>
              <a:rPr lang="en-GB" dirty="0"/>
              <a:t>Copy command and paste on PowerShell</a:t>
            </a:r>
            <a:endParaRPr lang="en-ZA" dirty="0"/>
          </a:p>
        </p:txBody>
      </p:sp>
    </p:spTree>
    <p:extLst>
      <p:ext uri="{BB962C8B-B14F-4D97-AF65-F5344CB8AC3E}">
        <p14:creationId xmlns:p14="http://schemas.microsoft.com/office/powerpoint/2010/main" val="293862512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11F657-5C99-1E28-1B94-EE81F8258A99}"/>
              </a:ext>
            </a:extLst>
          </p:cNvPr>
          <p:cNvSpPr>
            <a:spLocks noGrp="1"/>
          </p:cNvSpPr>
          <p:nvPr>
            <p:ph type="title"/>
          </p:nvPr>
        </p:nvSpPr>
        <p:spPr/>
        <p:txBody>
          <a:bodyPr/>
          <a:lstStyle/>
          <a:p>
            <a:r>
              <a:rPr lang="en-GB" b="1" dirty="0"/>
              <a:t>RDS database</a:t>
            </a:r>
            <a:endParaRPr lang="en-ZA" b="1" dirty="0"/>
          </a:p>
        </p:txBody>
      </p:sp>
      <p:sp>
        <p:nvSpPr>
          <p:cNvPr id="3" name="Content Placeholder 2">
            <a:extLst>
              <a:ext uri="{FF2B5EF4-FFF2-40B4-BE49-F238E27FC236}">
                <a16:creationId xmlns:a16="http://schemas.microsoft.com/office/drawing/2014/main" id="{06B32B6C-AD71-E357-8844-EF48395A558C}"/>
              </a:ext>
            </a:extLst>
          </p:cNvPr>
          <p:cNvSpPr>
            <a:spLocks noGrp="1"/>
          </p:cNvSpPr>
          <p:nvPr>
            <p:ph idx="1"/>
          </p:nvPr>
        </p:nvSpPr>
        <p:spPr>
          <a:xfrm>
            <a:off x="838200" y="1825626"/>
            <a:ext cx="6588095" cy="456102"/>
          </a:xfrm>
        </p:spPr>
        <p:txBody>
          <a:bodyPr>
            <a:normAutofit lnSpcReduction="10000"/>
          </a:bodyPr>
          <a:lstStyle/>
          <a:p>
            <a:pPr marL="0" indent="0">
              <a:buNone/>
            </a:pPr>
            <a:r>
              <a:rPr lang="en-GB" dirty="0"/>
              <a:t>For</a:t>
            </a:r>
            <a:r>
              <a:rPr lang="en-ZA" dirty="0"/>
              <a:t> storing data for I used MariaDB on AWS </a:t>
            </a:r>
            <a:endParaRPr lang="en-GB" dirty="0"/>
          </a:p>
        </p:txBody>
      </p:sp>
      <p:pic>
        <p:nvPicPr>
          <p:cNvPr id="3074" name="Picture 2" descr="Hosted MariaDB - Amazon RDS for MariaDB - AWS">
            <a:extLst>
              <a:ext uri="{FF2B5EF4-FFF2-40B4-BE49-F238E27FC236}">
                <a16:creationId xmlns:a16="http://schemas.microsoft.com/office/drawing/2014/main" id="{649B6390-48E3-2477-2EF5-247D7FB485A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51906" y="194468"/>
            <a:ext cx="2096061" cy="107885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E77EBA62-DBB8-A580-35CF-3CE8B131AD71}"/>
              </a:ext>
            </a:extLst>
          </p:cNvPr>
          <p:cNvSpPr txBox="1"/>
          <p:nvPr/>
        </p:nvSpPr>
        <p:spPr>
          <a:xfrm>
            <a:off x="838200" y="2416666"/>
            <a:ext cx="2717563" cy="646331"/>
          </a:xfrm>
          <a:prstGeom prst="rect">
            <a:avLst/>
          </a:prstGeom>
          <a:noFill/>
        </p:spPr>
        <p:txBody>
          <a:bodyPr wrap="square" rtlCol="0">
            <a:spAutoFit/>
          </a:bodyPr>
          <a:lstStyle/>
          <a:p>
            <a:r>
              <a:rPr lang="en-GB" b="1" i="1" dirty="0"/>
              <a:t>Install MariaDB on AWS:</a:t>
            </a:r>
          </a:p>
          <a:p>
            <a:pPr marL="285750" indent="-285750">
              <a:buFont typeface="Wingdings" panose="05000000000000000000" pitchFamily="2" charset="2"/>
              <a:buChar char="q"/>
            </a:pPr>
            <a:r>
              <a:rPr lang="en-GB" i="1" dirty="0"/>
              <a:t>RDS service</a:t>
            </a:r>
            <a:endParaRPr lang="en-ZA" i="1" dirty="0"/>
          </a:p>
        </p:txBody>
      </p:sp>
      <p:pic>
        <p:nvPicPr>
          <p:cNvPr id="8" name="Picture 7">
            <a:extLst>
              <a:ext uri="{FF2B5EF4-FFF2-40B4-BE49-F238E27FC236}">
                <a16:creationId xmlns:a16="http://schemas.microsoft.com/office/drawing/2014/main" id="{EF5F08E1-0D2B-D641-BFCE-90715A1E36EF}"/>
              </a:ext>
            </a:extLst>
          </p:cNvPr>
          <p:cNvPicPr>
            <a:picLocks noChangeAspect="1"/>
          </p:cNvPicPr>
          <p:nvPr/>
        </p:nvPicPr>
        <p:blipFill>
          <a:blip r:embed="rId3"/>
          <a:stretch>
            <a:fillRect/>
          </a:stretch>
        </p:blipFill>
        <p:spPr>
          <a:xfrm>
            <a:off x="4909914" y="2281728"/>
            <a:ext cx="2248454" cy="1053385"/>
          </a:xfrm>
          <a:prstGeom prst="rect">
            <a:avLst/>
          </a:prstGeom>
        </p:spPr>
      </p:pic>
      <p:pic>
        <p:nvPicPr>
          <p:cNvPr id="10" name="Picture 9">
            <a:extLst>
              <a:ext uri="{FF2B5EF4-FFF2-40B4-BE49-F238E27FC236}">
                <a16:creationId xmlns:a16="http://schemas.microsoft.com/office/drawing/2014/main" id="{7E2F8312-595B-5C97-14C6-001A8C5745D5}"/>
              </a:ext>
            </a:extLst>
          </p:cNvPr>
          <p:cNvPicPr>
            <a:picLocks noChangeAspect="1"/>
          </p:cNvPicPr>
          <p:nvPr/>
        </p:nvPicPr>
        <p:blipFill>
          <a:blip r:embed="rId4"/>
          <a:stretch>
            <a:fillRect/>
          </a:stretch>
        </p:blipFill>
        <p:spPr>
          <a:xfrm>
            <a:off x="1702885" y="3429000"/>
            <a:ext cx="5455483" cy="2147828"/>
          </a:xfrm>
          <a:prstGeom prst="rect">
            <a:avLst/>
          </a:prstGeom>
        </p:spPr>
      </p:pic>
      <p:pic>
        <p:nvPicPr>
          <p:cNvPr id="12" name="Picture 11">
            <a:extLst>
              <a:ext uri="{FF2B5EF4-FFF2-40B4-BE49-F238E27FC236}">
                <a16:creationId xmlns:a16="http://schemas.microsoft.com/office/drawing/2014/main" id="{FCE097A2-12D3-BB47-BB40-DEEAB784D60A}"/>
              </a:ext>
            </a:extLst>
          </p:cNvPr>
          <p:cNvPicPr>
            <a:picLocks noChangeAspect="1"/>
          </p:cNvPicPr>
          <p:nvPr/>
        </p:nvPicPr>
        <p:blipFill>
          <a:blip r:embed="rId5"/>
          <a:stretch>
            <a:fillRect/>
          </a:stretch>
        </p:blipFill>
        <p:spPr>
          <a:xfrm>
            <a:off x="7560603" y="2281728"/>
            <a:ext cx="3560609" cy="3295100"/>
          </a:xfrm>
          <a:prstGeom prst="rect">
            <a:avLst/>
          </a:prstGeom>
        </p:spPr>
      </p:pic>
    </p:spTree>
    <p:extLst>
      <p:ext uri="{BB962C8B-B14F-4D97-AF65-F5344CB8AC3E}">
        <p14:creationId xmlns:p14="http://schemas.microsoft.com/office/powerpoint/2010/main" val="115208319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301AAD-937D-4A35-508E-4A992269F00E}"/>
              </a:ext>
            </a:extLst>
          </p:cNvPr>
          <p:cNvSpPr>
            <a:spLocks noGrp="1"/>
          </p:cNvSpPr>
          <p:nvPr>
            <p:ph type="title"/>
          </p:nvPr>
        </p:nvSpPr>
        <p:spPr>
          <a:xfrm>
            <a:off x="701467" y="365125"/>
            <a:ext cx="5733516" cy="1171953"/>
          </a:xfrm>
        </p:spPr>
        <p:txBody>
          <a:bodyPr/>
          <a:lstStyle/>
          <a:p>
            <a:r>
              <a:rPr lang="en-GB" b="1" dirty="0"/>
              <a:t>Database configuration</a:t>
            </a:r>
            <a:endParaRPr lang="en-ZA" b="1" dirty="0"/>
          </a:p>
        </p:txBody>
      </p:sp>
      <p:pic>
        <p:nvPicPr>
          <p:cNvPr id="5" name="Picture 4">
            <a:extLst>
              <a:ext uri="{FF2B5EF4-FFF2-40B4-BE49-F238E27FC236}">
                <a16:creationId xmlns:a16="http://schemas.microsoft.com/office/drawing/2014/main" id="{3908D72B-6AFE-BE78-AC62-0567DD5FC682}"/>
              </a:ext>
            </a:extLst>
          </p:cNvPr>
          <p:cNvPicPr>
            <a:picLocks noChangeAspect="1"/>
          </p:cNvPicPr>
          <p:nvPr/>
        </p:nvPicPr>
        <p:blipFill>
          <a:blip r:embed="rId2"/>
          <a:stretch>
            <a:fillRect/>
          </a:stretch>
        </p:blipFill>
        <p:spPr>
          <a:xfrm>
            <a:off x="838200" y="1690688"/>
            <a:ext cx="4878787" cy="1772710"/>
          </a:xfrm>
          <a:prstGeom prst="rect">
            <a:avLst/>
          </a:prstGeom>
        </p:spPr>
      </p:pic>
      <p:pic>
        <p:nvPicPr>
          <p:cNvPr id="7" name="Picture 6">
            <a:extLst>
              <a:ext uri="{FF2B5EF4-FFF2-40B4-BE49-F238E27FC236}">
                <a16:creationId xmlns:a16="http://schemas.microsoft.com/office/drawing/2014/main" id="{7CF2FFCB-BA61-E057-4ED3-4049E06F9F55}"/>
              </a:ext>
            </a:extLst>
          </p:cNvPr>
          <p:cNvPicPr>
            <a:picLocks noChangeAspect="1"/>
          </p:cNvPicPr>
          <p:nvPr/>
        </p:nvPicPr>
        <p:blipFill>
          <a:blip r:embed="rId3"/>
          <a:stretch>
            <a:fillRect/>
          </a:stretch>
        </p:blipFill>
        <p:spPr>
          <a:xfrm>
            <a:off x="6096000" y="425154"/>
            <a:ext cx="5990741" cy="6383708"/>
          </a:xfrm>
          <a:prstGeom prst="rect">
            <a:avLst/>
          </a:prstGeom>
        </p:spPr>
      </p:pic>
      <p:pic>
        <p:nvPicPr>
          <p:cNvPr id="11" name="Picture 10">
            <a:extLst>
              <a:ext uri="{FF2B5EF4-FFF2-40B4-BE49-F238E27FC236}">
                <a16:creationId xmlns:a16="http://schemas.microsoft.com/office/drawing/2014/main" id="{E3B1DD86-88FD-B4AC-C46B-2EAF1D9AF5FF}"/>
              </a:ext>
            </a:extLst>
          </p:cNvPr>
          <p:cNvPicPr>
            <a:picLocks noChangeAspect="1"/>
          </p:cNvPicPr>
          <p:nvPr/>
        </p:nvPicPr>
        <p:blipFill>
          <a:blip r:embed="rId4"/>
          <a:stretch>
            <a:fillRect/>
          </a:stretch>
        </p:blipFill>
        <p:spPr>
          <a:xfrm>
            <a:off x="838200" y="3617008"/>
            <a:ext cx="4878787" cy="2187514"/>
          </a:xfrm>
          <a:prstGeom prst="rect">
            <a:avLst/>
          </a:prstGeom>
        </p:spPr>
      </p:pic>
      <p:sp>
        <p:nvSpPr>
          <p:cNvPr id="12" name="TextBox 11">
            <a:extLst>
              <a:ext uri="{FF2B5EF4-FFF2-40B4-BE49-F238E27FC236}">
                <a16:creationId xmlns:a16="http://schemas.microsoft.com/office/drawing/2014/main" id="{425E466D-803A-08F7-6923-05EF0E264AEC}"/>
              </a:ext>
            </a:extLst>
          </p:cNvPr>
          <p:cNvSpPr txBox="1"/>
          <p:nvPr/>
        </p:nvSpPr>
        <p:spPr>
          <a:xfrm>
            <a:off x="838200" y="6127335"/>
            <a:ext cx="4878787" cy="646331"/>
          </a:xfrm>
          <a:prstGeom prst="rect">
            <a:avLst/>
          </a:prstGeom>
          <a:noFill/>
        </p:spPr>
        <p:txBody>
          <a:bodyPr wrap="square" rtlCol="0">
            <a:spAutoFit/>
          </a:bodyPr>
          <a:lstStyle/>
          <a:p>
            <a:pPr marL="285750" indent="-285750">
              <a:buFont typeface="Wingdings" panose="05000000000000000000" pitchFamily="2" charset="2"/>
              <a:buChar char="q"/>
            </a:pPr>
            <a:r>
              <a:rPr lang="en-GB" dirty="0"/>
              <a:t>Allow public access which all database client to view data</a:t>
            </a:r>
            <a:endParaRPr lang="en-ZA" dirty="0"/>
          </a:p>
        </p:txBody>
      </p:sp>
    </p:spTree>
    <p:extLst>
      <p:ext uri="{BB962C8B-B14F-4D97-AF65-F5344CB8AC3E}">
        <p14:creationId xmlns:p14="http://schemas.microsoft.com/office/powerpoint/2010/main" val="153806892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352BEC0E-22F8-46D0-9632-375DB541B0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9955331-578B-BC1E-B6D3-407E9E51A728}"/>
              </a:ext>
            </a:extLst>
          </p:cNvPr>
          <p:cNvSpPr>
            <a:spLocks noGrp="1"/>
          </p:cNvSpPr>
          <p:nvPr>
            <p:ph type="title"/>
          </p:nvPr>
        </p:nvSpPr>
        <p:spPr>
          <a:xfrm>
            <a:off x="640080" y="329184"/>
            <a:ext cx="6894576" cy="1783080"/>
          </a:xfrm>
        </p:spPr>
        <p:txBody>
          <a:bodyPr vert="horz" lIns="91440" tIns="45720" rIns="91440" bIns="45720" rtlCol="0" anchor="b">
            <a:normAutofit/>
          </a:bodyPr>
          <a:lstStyle/>
          <a:p>
            <a:r>
              <a:rPr lang="en-US" sz="5400" b="1"/>
              <a:t>Security groups</a:t>
            </a:r>
          </a:p>
        </p:txBody>
      </p:sp>
      <p:sp>
        <p:nvSpPr>
          <p:cNvPr id="24"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8952" y="2395728"/>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3D7A0111-229C-8A0F-5866-156C851C2706}"/>
              </a:ext>
            </a:extLst>
          </p:cNvPr>
          <p:cNvSpPr txBox="1"/>
          <p:nvPr/>
        </p:nvSpPr>
        <p:spPr>
          <a:xfrm>
            <a:off x="640080" y="2706624"/>
            <a:ext cx="6575532" cy="469875"/>
          </a:xfrm>
          <a:prstGeom prst="rect">
            <a:avLst/>
          </a:prstGeom>
        </p:spPr>
        <p:txBody>
          <a:bodyPr vert="horz" lIns="91440" tIns="45720" rIns="91440" bIns="45720" rtlCol="0">
            <a:normAutofit fontScale="92500"/>
          </a:bodyPr>
          <a:lstStyle/>
          <a:p>
            <a:pPr marL="285750" indent="-228600">
              <a:lnSpc>
                <a:spcPct val="90000"/>
              </a:lnSpc>
              <a:spcAft>
                <a:spcPts val="600"/>
              </a:spcAft>
              <a:buFont typeface="Arial" panose="020B0604020202020204" pitchFamily="34" charset="0"/>
              <a:buChar char="•"/>
            </a:pPr>
            <a:r>
              <a:rPr lang="en-US" sz="2200"/>
              <a:t>Click RDS instance on security and edit security groups</a:t>
            </a:r>
          </a:p>
        </p:txBody>
      </p:sp>
      <p:pic>
        <p:nvPicPr>
          <p:cNvPr id="7" name="Picture 6">
            <a:extLst>
              <a:ext uri="{FF2B5EF4-FFF2-40B4-BE49-F238E27FC236}">
                <a16:creationId xmlns:a16="http://schemas.microsoft.com/office/drawing/2014/main" id="{D97A73A2-477B-2508-1A03-F3C7FF5145E2}"/>
              </a:ext>
            </a:extLst>
          </p:cNvPr>
          <p:cNvPicPr>
            <a:picLocks noChangeAspect="1"/>
          </p:cNvPicPr>
          <p:nvPr/>
        </p:nvPicPr>
        <p:blipFill>
          <a:blip r:embed="rId2"/>
          <a:stretch>
            <a:fillRect/>
          </a:stretch>
        </p:blipFill>
        <p:spPr>
          <a:xfrm>
            <a:off x="7972572" y="2112264"/>
            <a:ext cx="4014216" cy="1725856"/>
          </a:xfrm>
          <a:prstGeom prst="rect">
            <a:avLst/>
          </a:prstGeom>
        </p:spPr>
      </p:pic>
      <p:pic>
        <p:nvPicPr>
          <p:cNvPr id="9" name="Picture 8">
            <a:extLst>
              <a:ext uri="{FF2B5EF4-FFF2-40B4-BE49-F238E27FC236}">
                <a16:creationId xmlns:a16="http://schemas.microsoft.com/office/drawing/2014/main" id="{96319401-E0E3-FB94-5B21-DA921BC9CCF5}"/>
              </a:ext>
            </a:extLst>
          </p:cNvPr>
          <p:cNvPicPr>
            <a:picLocks noChangeAspect="1"/>
          </p:cNvPicPr>
          <p:nvPr/>
        </p:nvPicPr>
        <p:blipFill>
          <a:blip r:embed="rId3"/>
          <a:stretch>
            <a:fillRect/>
          </a:stretch>
        </p:blipFill>
        <p:spPr>
          <a:xfrm>
            <a:off x="758952" y="4428983"/>
            <a:ext cx="11227836" cy="2301705"/>
          </a:xfrm>
          <a:prstGeom prst="rect">
            <a:avLst/>
          </a:prstGeom>
        </p:spPr>
      </p:pic>
    </p:spTree>
    <p:extLst>
      <p:ext uri="{BB962C8B-B14F-4D97-AF65-F5344CB8AC3E}">
        <p14:creationId xmlns:p14="http://schemas.microsoft.com/office/powerpoint/2010/main" val="220929312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BA8EDF-1B54-855A-1112-662BEE1D8A15}"/>
              </a:ext>
            </a:extLst>
          </p:cNvPr>
          <p:cNvSpPr>
            <a:spLocks noGrp="1"/>
          </p:cNvSpPr>
          <p:nvPr>
            <p:ph type="title"/>
          </p:nvPr>
        </p:nvSpPr>
        <p:spPr>
          <a:xfrm>
            <a:off x="838200" y="365125"/>
            <a:ext cx="4733658" cy="1044931"/>
          </a:xfrm>
        </p:spPr>
        <p:txBody>
          <a:bodyPr>
            <a:normAutofit fontScale="90000"/>
          </a:bodyPr>
          <a:lstStyle/>
          <a:p>
            <a:r>
              <a:rPr lang="en-GB" b="1" dirty="0"/>
              <a:t>Viewing Data and creating Tables</a:t>
            </a:r>
            <a:endParaRPr lang="en-ZA" b="1" dirty="0"/>
          </a:p>
        </p:txBody>
      </p:sp>
      <p:sp>
        <p:nvSpPr>
          <p:cNvPr id="3" name="Content Placeholder 2">
            <a:extLst>
              <a:ext uri="{FF2B5EF4-FFF2-40B4-BE49-F238E27FC236}">
                <a16:creationId xmlns:a16="http://schemas.microsoft.com/office/drawing/2014/main" id="{6DDD244C-F4CE-8B7A-B85B-549F377CD5BA}"/>
              </a:ext>
            </a:extLst>
          </p:cNvPr>
          <p:cNvSpPr>
            <a:spLocks noGrp="1"/>
          </p:cNvSpPr>
          <p:nvPr>
            <p:ph idx="1"/>
          </p:nvPr>
        </p:nvSpPr>
        <p:spPr>
          <a:xfrm>
            <a:off x="838199" y="1825625"/>
            <a:ext cx="3793621" cy="2156715"/>
          </a:xfrm>
        </p:spPr>
        <p:txBody>
          <a:bodyPr>
            <a:noAutofit/>
          </a:bodyPr>
          <a:lstStyle/>
          <a:p>
            <a:pPr>
              <a:buFont typeface="Wingdings" panose="05000000000000000000" pitchFamily="2" charset="2"/>
              <a:buChar char="q"/>
            </a:pPr>
            <a:r>
              <a:rPr lang="en-GB" sz="2000" dirty="0"/>
              <a:t>Database client to view data is used</a:t>
            </a:r>
          </a:p>
          <a:p>
            <a:pPr>
              <a:buFont typeface="Wingdings" panose="05000000000000000000" pitchFamily="2" charset="2"/>
              <a:buChar char="q"/>
            </a:pPr>
            <a:r>
              <a:rPr lang="en-GB" sz="2000" dirty="0"/>
              <a:t>Download DbGate on </a:t>
            </a:r>
            <a:r>
              <a:rPr lang="en-GB" sz="2000" dirty="0">
                <a:hlinkClick r:id="rId2"/>
              </a:rPr>
              <a:t>https://dbgate.org/download/</a:t>
            </a:r>
            <a:endParaRPr lang="en-GB" sz="2000" dirty="0"/>
          </a:p>
          <a:p>
            <a:pPr>
              <a:buFont typeface="Wingdings" panose="05000000000000000000" pitchFamily="2" charset="2"/>
              <a:buChar char="q"/>
            </a:pPr>
            <a:r>
              <a:rPr lang="en-GB" sz="2000" dirty="0"/>
              <a:t>Install it</a:t>
            </a:r>
          </a:p>
          <a:p>
            <a:pPr>
              <a:buFont typeface="Wingdings" panose="05000000000000000000" pitchFamily="2" charset="2"/>
              <a:buChar char="q"/>
            </a:pPr>
            <a:endParaRPr lang="en-GB" sz="2000" dirty="0"/>
          </a:p>
          <a:p>
            <a:pPr>
              <a:buFont typeface="Wingdings" panose="05000000000000000000" pitchFamily="2" charset="2"/>
              <a:buChar char="q"/>
            </a:pPr>
            <a:endParaRPr lang="en-ZA" sz="2000" dirty="0"/>
          </a:p>
        </p:txBody>
      </p:sp>
      <p:pic>
        <p:nvPicPr>
          <p:cNvPr id="5" name="Picture 4">
            <a:extLst>
              <a:ext uri="{FF2B5EF4-FFF2-40B4-BE49-F238E27FC236}">
                <a16:creationId xmlns:a16="http://schemas.microsoft.com/office/drawing/2014/main" id="{C64947A5-3318-8E79-6504-F65DFA3B7D38}"/>
              </a:ext>
            </a:extLst>
          </p:cNvPr>
          <p:cNvPicPr>
            <a:picLocks noChangeAspect="1"/>
          </p:cNvPicPr>
          <p:nvPr/>
        </p:nvPicPr>
        <p:blipFill>
          <a:blip r:embed="rId3"/>
          <a:stretch>
            <a:fillRect/>
          </a:stretch>
        </p:blipFill>
        <p:spPr>
          <a:xfrm>
            <a:off x="6997088" y="74775"/>
            <a:ext cx="5194912" cy="6708449"/>
          </a:xfrm>
          <a:prstGeom prst="rect">
            <a:avLst/>
          </a:prstGeom>
        </p:spPr>
      </p:pic>
      <p:sp>
        <p:nvSpPr>
          <p:cNvPr id="6" name="TextBox 5">
            <a:extLst>
              <a:ext uri="{FF2B5EF4-FFF2-40B4-BE49-F238E27FC236}">
                <a16:creationId xmlns:a16="http://schemas.microsoft.com/office/drawing/2014/main" id="{CAFD5709-8D4C-B3AF-CF01-ECA090CB8EC1}"/>
              </a:ext>
            </a:extLst>
          </p:cNvPr>
          <p:cNvSpPr txBox="1"/>
          <p:nvPr/>
        </p:nvSpPr>
        <p:spPr>
          <a:xfrm>
            <a:off x="838200" y="4093436"/>
            <a:ext cx="3827804" cy="2031325"/>
          </a:xfrm>
          <a:prstGeom prst="rect">
            <a:avLst/>
          </a:prstGeom>
          <a:noFill/>
        </p:spPr>
        <p:txBody>
          <a:bodyPr wrap="square" rtlCol="0">
            <a:spAutoFit/>
          </a:bodyPr>
          <a:lstStyle/>
          <a:p>
            <a:r>
              <a:rPr lang="en-GB" b="1" dirty="0"/>
              <a:t>GbGate new connection:</a:t>
            </a:r>
          </a:p>
          <a:p>
            <a:pPr marL="285750" indent="-285750">
              <a:buFont typeface="Wingdings" panose="05000000000000000000" pitchFamily="2" charset="2"/>
              <a:buChar char="q"/>
            </a:pPr>
            <a:r>
              <a:rPr lang="en-GB" dirty="0"/>
              <a:t>Server which is Endpoint found on RDS database</a:t>
            </a:r>
          </a:p>
          <a:p>
            <a:pPr marL="285750" indent="-285750">
              <a:buFont typeface="Wingdings" panose="05000000000000000000" pitchFamily="2" charset="2"/>
              <a:buChar char="q"/>
            </a:pPr>
            <a:r>
              <a:rPr lang="en-GB" dirty="0"/>
              <a:t>Username</a:t>
            </a:r>
          </a:p>
          <a:p>
            <a:pPr marL="285750" indent="-285750">
              <a:buFont typeface="Wingdings" panose="05000000000000000000" pitchFamily="2" charset="2"/>
              <a:buChar char="q"/>
            </a:pPr>
            <a:r>
              <a:rPr lang="en-GB" dirty="0"/>
              <a:t>Password</a:t>
            </a:r>
          </a:p>
          <a:p>
            <a:r>
              <a:rPr lang="en-ZA" dirty="0"/>
              <a:t>Username and password are the one created on database creation.</a:t>
            </a:r>
          </a:p>
        </p:txBody>
      </p:sp>
      <p:pic>
        <p:nvPicPr>
          <p:cNvPr id="8" name="Picture 7">
            <a:extLst>
              <a:ext uri="{FF2B5EF4-FFF2-40B4-BE49-F238E27FC236}">
                <a16:creationId xmlns:a16="http://schemas.microsoft.com/office/drawing/2014/main" id="{E8ED0812-E574-B1C6-9768-0E22CEBA8028}"/>
              </a:ext>
            </a:extLst>
          </p:cNvPr>
          <p:cNvPicPr>
            <a:picLocks noChangeAspect="1"/>
          </p:cNvPicPr>
          <p:nvPr/>
        </p:nvPicPr>
        <p:blipFill>
          <a:blip r:embed="rId4"/>
          <a:stretch>
            <a:fillRect/>
          </a:stretch>
        </p:blipFill>
        <p:spPr>
          <a:xfrm>
            <a:off x="4809983" y="3313488"/>
            <a:ext cx="2135829" cy="1337703"/>
          </a:xfrm>
          <a:prstGeom prst="rect">
            <a:avLst/>
          </a:prstGeom>
        </p:spPr>
      </p:pic>
      <p:pic>
        <p:nvPicPr>
          <p:cNvPr id="10" name="Picture 9">
            <a:extLst>
              <a:ext uri="{FF2B5EF4-FFF2-40B4-BE49-F238E27FC236}">
                <a16:creationId xmlns:a16="http://schemas.microsoft.com/office/drawing/2014/main" id="{4F4861B3-D681-D217-B6CF-76584561DBD9}"/>
              </a:ext>
            </a:extLst>
          </p:cNvPr>
          <p:cNvPicPr>
            <a:picLocks noChangeAspect="1"/>
          </p:cNvPicPr>
          <p:nvPr/>
        </p:nvPicPr>
        <p:blipFill>
          <a:blip r:embed="rId5"/>
          <a:stretch>
            <a:fillRect/>
          </a:stretch>
        </p:blipFill>
        <p:spPr>
          <a:xfrm>
            <a:off x="4809983" y="4854330"/>
            <a:ext cx="1581371" cy="533474"/>
          </a:xfrm>
          <a:prstGeom prst="rect">
            <a:avLst/>
          </a:prstGeom>
        </p:spPr>
      </p:pic>
    </p:spTree>
    <p:extLst>
      <p:ext uri="{BB962C8B-B14F-4D97-AF65-F5344CB8AC3E}">
        <p14:creationId xmlns:p14="http://schemas.microsoft.com/office/powerpoint/2010/main" val="152265727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C1B6BB-4379-C35F-4EA7-67FD10124553}"/>
              </a:ext>
            </a:extLst>
          </p:cNvPr>
          <p:cNvSpPr>
            <a:spLocks noGrp="1"/>
          </p:cNvSpPr>
          <p:nvPr>
            <p:ph type="title"/>
          </p:nvPr>
        </p:nvSpPr>
        <p:spPr>
          <a:xfrm>
            <a:off x="419455" y="488608"/>
            <a:ext cx="6100985" cy="1130389"/>
          </a:xfrm>
        </p:spPr>
        <p:txBody>
          <a:bodyPr>
            <a:normAutofit fontScale="90000"/>
          </a:bodyPr>
          <a:lstStyle/>
          <a:p>
            <a:r>
              <a:rPr lang="en-GB" b="1" dirty="0"/>
              <a:t>Creating Tables for Database</a:t>
            </a:r>
            <a:endParaRPr lang="en-ZA" b="1" dirty="0"/>
          </a:p>
        </p:txBody>
      </p:sp>
      <p:pic>
        <p:nvPicPr>
          <p:cNvPr id="7" name="Picture 6">
            <a:extLst>
              <a:ext uri="{FF2B5EF4-FFF2-40B4-BE49-F238E27FC236}">
                <a16:creationId xmlns:a16="http://schemas.microsoft.com/office/drawing/2014/main" id="{1ECDA0EE-6A35-AEE8-9CEA-5815487CDB58}"/>
              </a:ext>
            </a:extLst>
          </p:cNvPr>
          <p:cNvPicPr>
            <a:picLocks noChangeAspect="1"/>
          </p:cNvPicPr>
          <p:nvPr/>
        </p:nvPicPr>
        <p:blipFill>
          <a:blip r:embed="rId2"/>
          <a:stretch>
            <a:fillRect/>
          </a:stretch>
        </p:blipFill>
        <p:spPr>
          <a:xfrm>
            <a:off x="521786" y="1618997"/>
            <a:ext cx="7821116" cy="1810003"/>
          </a:xfrm>
          <a:prstGeom prst="rect">
            <a:avLst/>
          </a:prstGeom>
        </p:spPr>
      </p:pic>
      <p:pic>
        <p:nvPicPr>
          <p:cNvPr id="9" name="Picture 8">
            <a:extLst>
              <a:ext uri="{FF2B5EF4-FFF2-40B4-BE49-F238E27FC236}">
                <a16:creationId xmlns:a16="http://schemas.microsoft.com/office/drawing/2014/main" id="{3C875271-2615-4CCF-546E-02A86542C759}"/>
              </a:ext>
            </a:extLst>
          </p:cNvPr>
          <p:cNvPicPr>
            <a:picLocks noChangeAspect="1"/>
          </p:cNvPicPr>
          <p:nvPr/>
        </p:nvPicPr>
        <p:blipFill>
          <a:blip r:embed="rId3"/>
          <a:stretch>
            <a:fillRect/>
          </a:stretch>
        </p:blipFill>
        <p:spPr>
          <a:xfrm>
            <a:off x="7981847" y="1618997"/>
            <a:ext cx="4039164" cy="5210902"/>
          </a:xfrm>
          <a:prstGeom prst="rect">
            <a:avLst/>
          </a:prstGeom>
        </p:spPr>
      </p:pic>
    </p:spTree>
    <p:extLst>
      <p:ext uri="{BB962C8B-B14F-4D97-AF65-F5344CB8AC3E}">
        <p14:creationId xmlns:p14="http://schemas.microsoft.com/office/powerpoint/2010/main" val="304530829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8A9081B5-96ED-3A19-64BE-FDCDBA8ADC29}"/>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4000" b="1" kern="1200">
                <a:solidFill>
                  <a:srgbClr val="FFFFFF"/>
                </a:solidFill>
                <a:latin typeface="+mj-lt"/>
                <a:ea typeface="+mj-ea"/>
                <a:cs typeface="+mj-cs"/>
              </a:rPr>
              <a:t>Getting data from RDB on AWS</a:t>
            </a:r>
          </a:p>
        </p:txBody>
      </p:sp>
      <p:pic>
        <p:nvPicPr>
          <p:cNvPr id="5" name="Picture 4" descr="A screenshot of a computer&#10;&#10;Description automatically generated">
            <a:extLst>
              <a:ext uri="{FF2B5EF4-FFF2-40B4-BE49-F238E27FC236}">
                <a16:creationId xmlns:a16="http://schemas.microsoft.com/office/drawing/2014/main" id="{EE95EA93-796F-2131-1A0E-956B9ACF9FF3}"/>
              </a:ext>
            </a:extLst>
          </p:cNvPr>
          <p:cNvPicPr>
            <a:picLocks noChangeAspect="1"/>
          </p:cNvPicPr>
          <p:nvPr/>
        </p:nvPicPr>
        <p:blipFill>
          <a:blip r:embed="rId2"/>
          <a:stretch>
            <a:fillRect/>
          </a:stretch>
        </p:blipFill>
        <p:spPr>
          <a:xfrm>
            <a:off x="4502428" y="791602"/>
            <a:ext cx="7225748" cy="5274795"/>
          </a:xfrm>
          <a:prstGeom prst="rect">
            <a:avLst/>
          </a:prstGeom>
        </p:spPr>
      </p:pic>
    </p:spTree>
    <p:extLst>
      <p:ext uri="{BB962C8B-B14F-4D97-AF65-F5344CB8AC3E}">
        <p14:creationId xmlns:p14="http://schemas.microsoft.com/office/powerpoint/2010/main" val="210660465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5DAADE-6041-49EE-0CEF-879BAE1DBC9A}"/>
              </a:ext>
            </a:extLst>
          </p:cNvPr>
          <p:cNvSpPr>
            <a:spLocks noGrp="1"/>
          </p:cNvSpPr>
          <p:nvPr>
            <p:ph type="title"/>
          </p:nvPr>
        </p:nvSpPr>
        <p:spPr>
          <a:xfrm>
            <a:off x="522006" y="402896"/>
            <a:ext cx="4357643" cy="737282"/>
          </a:xfrm>
        </p:spPr>
        <p:txBody>
          <a:bodyPr>
            <a:normAutofit/>
          </a:bodyPr>
          <a:lstStyle/>
          <a:p>
            <a:r>
              <a:rPr lang="en-GB" sz="4000" b="1" dirty="0"/>
              <a:t>Decoding Data</a:t>
            </a:r>
            <a:endParaRPr lang="en-ZA" sz="4000" b="1" dirty="0"/>
          </a:p>
        </p:txBody>
      </p:sp>
      <p:pic>
        <p:nvPicPr>
          <p:cNvPr id="5" name="Content Placeholder 4">
            <a:extLst>
              <a:ext uri="{FF2B5EF4-FFF2-40B4-BE49-F238E27FC236}">
                <a16:creationId xmlns:a16="http://schemas.microsoft.com/office/drawing/2014/main" id="{DC706706-BF33-EE56-8077-22944317F474}"/>
              </a:ext>
            </a:extLst>
          </p:cNvPr>
          <p:cNvPicPr>
            <a:picLocks noGrp="1" noChangeAspect="1"/>
          </p:cNvPicPr>
          <p:nvPr>
            <p:ph idx="1"/>
          </p:nvPr>
        </p:nvPicPr>
        <p:blipFill>
          <a:blip r:embed="rId2"/>
          <a:stretch>
            <a:fillRect/>
          </a:stretch>
        </p:blipFill>
        <p:spPr>
          <a:xfrm>
            <a:off x="522006" y="5206490"/>
            <a:ext cx="11459198" cy="879973"/>
          </a:xfrm>
        </p:spPr>
      </p:pic>
      <p:pic>
        <p:nvPicPr>
          <p:cNvPr id="7" name="Picture 6">
            <a:extLst>
              <a:ext uri="{FF2B5EF4-FFF2-40B4-BE49-F238E27FC236}">
                <a16:creationId xmlns:a16="http://schemas.microsoft.com/office/drawing/2014/main" id="{E77FD8B9-4832-EA66-7A63-E5871BA12BFE}"/>
              </a:ext>
            </a:extLst>
          </p:cNvPr>
          <p:cNvPicPr>
            <a:picLocks noChangeAspect="1"/>
          </p:cNvPicPr>
          <p:nvPr/>
        </p:nvPicPr>
        <p:blipFill>
          <a:blip r:embed="rId3"/>
          <a:stretch>
            <a:fillRect/>
          </a:stretch>
        </p:blipFill>
        <p:spPr>
          <a:xfrm>
            <a:off x="7677169" y="1232812"/>
            <a:ext cx="4115374" cy="3762900"/>
          </a:xfrm>
          <a:prstGeom prst="rect">
            <a:avLst/>
          </a:prstGeom>
        </p:spPr>
      </p:pic>
      <p:pic>
        <p:nvPicPr>
          <p:cNvPr id="13" name="Picture 12">
            <a:extLst>
              <a:ext uri="{FF2B5EF4-FFF2-40B4-BE49-F238E27FC236}">
                <a16:creationId xmlns:a16="http://schemas.microsoft.com/office/drawing/2014/main" id="{913782A3-2198-CD95-E33C-2FAF6538D713}"/>
              </a:ext>
            </a:extLst>
          </p:cNvPr>
          <p:cNvPicPr>
            <a:picLocks noChangeAspect="1"/>
          </p:cNvPicPr>
          <p:nvPr/>
        </p:nvPicPr>
        <p:blipFill>
          <a:blip r:embed="rId4"/>
          <a:stretch>
            <a:fillRect/>
          </a:stretch>
        </p:blipFill>
        <p:spPr>
          <a:xfrm>
            <a:off x="522006" y="1540274"/>
            <a:ext cx="2029108" cy="2162477"/>
          </a:xfrm>
          <a:prstGeom prst="rect">
            <a:avLst/>
          </a:prstGeom>
          <a:solidFill>
            <a:schemeClr val="accent1">
              <a:lumMod val="60000"/>
              <a:lumOff val="40000"/>
            </a:schemeClr>
          </a:solidFill>
        </p:spPr>
      </p:pic>
      <p:pic>
        <p:nvPicPr>
          <p:cNvPr id="15" name="Picture 14">
            <a:extLst>
              <a:ext uri="{FF2B5EF4-FFF2-40B4-BE49-F238E27FC236}">
                <a16:creationId xmlns:a16="http://schemas.microsoft.com/office/drawing/2014/main" id="{19007F68-59D4-8604-5571-DBB79A142661}"/>
              </a:ext>
            </a:extLst>
          </p:cNvPr>
          <p:cNvPicPr>
            <a:picLocks noChangeAspect="1"/>
          </p:cNvPicPr>
          <p:nvPr/>
        </p:nvPicPr>
        <p:blipFill>
          <a:blip r:embed="rId5"/>
          <a:stretch>
            <a:fillRect/>
          </a:stretch>
        </p:blipFill>
        <p:spPr>
          <a:xfrm>
            <a:off x="3342118" y="1340226"/>
            <a:ext cx="3992827" cy="3666216"/>
          </a:xfrm>
          <a:prstGeom prst="rect">
            <a:avLst/>
          </a:prstGeom>
        </p:spPr>
      </p:pic>
    </p:spTree>
    <p:extLst>
      <p:ext uri="{BB962C8B-B14F-4D97-AF65-F5344CB8AC3E}">
        <p14:creationId xmlns:p14="http://schemas.microsoft.com/office/powerpoint/2010/main" val="10610761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84" name="Rectangle 3083">
            <a:extLst>
              <a:ext uri="{FF2B5EF4-FFF2-40B4-BE49-F238E27FC236}">
                <a16:creationId xmlns:a16="http://schemas.microsoft.com/office/drawing/2014/main" id="{8181FC64-B306-4821-98E2-780662EFC4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pic>
        <p:nvPicPr>
          <p:cNvPr id="3074" name="Picture 2" descr="Qué es LoRa, cómo funciona y características principales - Venco Electrónica">
            <a:extLst>
              <a:ext uri="{FF2B5EF4-FFF2-40B4-BE49-F238E27FC236}">
                <a16:creationId xmlns:a16="http://schemas.microsoft.com/office/drawing/2014/main" id="{F303E781-3168-A2A2-D77B-8551988AC65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145" r="1390"/>
          <a:stretch/>
        </p:blipFill>
        <p:spPr bwMode="auto">
          <a:xfrm>
            <a:off x="20" y="10"/>
            <a:ext cx="9947062" cy="6857990"/>
          </a:xfrm>
          <a:prstGeom prst="rect">
            <a:avLst/>
          </a:prstGeom>
          <a:noFill/>
          <a:extLst>
            <a:ext uri="{909E8E84-426E-40DD-AFC4-6F175D3DCCD1}">
              <a14:hiddenFill xmlns:a14="http://schemas.microsoft.com/office/drawing/2010/main">
                <a:solidFill>
                  <a:srgbClr val="FFFFFF"/>
                </a:solidFill>
              </a14:hiddenFill>
            </a:ext>
          </a:extLst>
        </p:spPr>
      </p:pic>
      <p:sp>
        <p:nvSpPr>
          <p:cNvPr id="3086" name="Freeform: Shape 3085">
            <a:extLst>
              <a:ext uri="{FF2B5EF4-FFF2-40B4-BE49-F238E27FC236}">
                <a16:creationId xmlns:a16="http://schemas.microsoft.com/office/drawing/2014/main" id="{5871FC61-DD4E-47D4-81FD-8A7E7D12B3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986049" y="0"/>
            <a:ext cx="5205951" cy="6858000"/>
          </a:xfrm>
          <a:custGeom>
            <a:avLst/>
            <a:gdLst>
              <a:gd name="connsiteX0" fmla="*/ 0 w 5205951"/>
              <a:gd name="connsiteY0" fmla="*/ 0 h 6858000"/>
              <a:gd name="connsiteX1" fmla="*/ 1709529 w 5205951"/>
              <a:gd name="connsiteY1" fmla="*/ 0 h 6858000"/>
              <a:gd name="connsiteX2" fmla="*/ 2489695 w 5205951"/>
              <a:gd name="connsiteY2" fmla="*/ 0 h 6858000"/>
              <a:gd name="connsiteX3" fmla="*/ 3582928 w 5205951"/>
              <a:gd name="connsiteY3" fmla="*/ 0 h 6858000"/>
              <a:gd name="connsiteX4" fmla="*/ 3605052 w 5205951"/>
              <a:gd name="connsiteY4" fmla="*/ 14997 h 6858000"/>
              <a:gd name="connsiteX5" fmla="*/ 5205951 w 5205951"/>
              <a:gd name="connsiteY5" fmla="*/ 3621656 h 6858000"/>
              <a:gd name="connsiteX6" fmla="*/ 3331601 w 5205951"/>
              <a:gd name="connsiteY6" fmla="*/ 6374814 h 6858000"/>
              <a:gd name="connsiteX7" fmla="*/ 2814953 w 5205951"/>
              <a:gd name="connsiteY7" fmla="*/ 6780599 h 6858000"/>
              <a:gd name="connsiteX8" fmla="*/ 2703197 w 5205951"/>
              <a:gd name="connsiteY8" fmla="*/ 6858000 h 6858000"/>
              <a:gd name="connsiteX9" fmla="*/ 2489695 w 5205951"/>
              <a:gd name="connsiteY9" fmla="*/ 6858000 h 6858000"/>
              <a:gd name="connsiteX10" fmla="*/ 1709529 w 5205951"/>
              <a:gd name="connsiteY10" fmla="*/ 6858000 h 6858000"/>
              <a:gd name="connsiteX11" fmla="*/ 0 w 5205951"/>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05951" h="6858000">
                <a:moveTo>
                  <a:pt x="0" y="0"/>
                </a:moveTo>
                <a:lnTo>
                  <a:pt x="1709529" y="0"/>
                </a:lnTo>
                <a:lnTo>
                  <a:pt x="2489695" y="0"/>
                </a:lnTo>
                <a:lnTo>
                  <a:pt x="3582928" y="0"/>
                </a:lnTo>
                <a:lnTo>
                  <a:pt x="3605052" y="14997"/>
                </a:lnTo>
                <a:cubicBezTo>
                  <a:pt x="4632215" y="754641"/>
                  <a:pt x="5205951" y="2093192"/>
                  <a:pt x="5205951" y="3621656"/>
                </a:cubicBezTo>
                <a:cubicBezTo>
                  <a:pt x="5205951" y="4969131"/>
                  <a:pt x="4277226" y="5602839"/>
                  <a:pt x="3331601" y="6374814"/>
                </a:cubicBezTo>
                <a:cubicBezTo>
                  <a:pt x="3159398" y="6515397"/>
                  <a:pt x="2988771" y="6653108"/>
                  <a:pt x="2814953" y="6780599"/>
                </a:cubicBezTo>
                <a:lnTo>
                  <a:pt x="2703197" y="6858000"/>
                </a:lnTo>
                <a:lnTo>
                  <a:pt x="2489695" y="6858000"/>
                </a:lnTo>
                <a:lnTo>
                  <a:pt x="1709529"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useBgFill="1">
        <p:nvSpPr>
          <p:cNvPr id="3083" name="Freeform: Shape 3082">
            <a:extLst>
              <a:ext uri="{FF2B5EF4-FFF2-40B4-BE49-F238E27FC236}">
                <a16:creationId xmlns:a16="http://schemas.microsoft.com/office/drawing/2014/main" id="{F9EC3F91-A75C-4F74-867E-E4C28C1354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48226" y="0"/>
            <a:ext cx="5043774" cy="6858000"/>
          </a:xfrm>
          <a:custGeom>
            <a:avLst/>
            <a:gdLst>
              <a:gd name="connsiteX0" fmla="*/ 1648981 w 5043774"/>
              <a:gd name="connsiteY0" fmla="*/ 0 h 6858000"/>
              <a:gd name="connsiteX1" fmla="*/ 2759699 w 5043774"/>
              <a:gd name="connsiteY1" fmla="*/ 0 h 6858000"/>
              <a:gd name="connsiteX2" fmla="*/ 3379301 w 5043774"/>
              <a:gd name="connsiteY2" fmla="*/ 0 h 6858000"/>
              <a:gd name="connsiteX3" fmla="*/ 3552342 w 5043774"/>
              <a:gd name="connsiteY3" fmla="*/ 0 h 6858000"/>
              <a:gd name="connsiteX4" fmla="*/ 4617166 w 5043774"/>
              <a:gd name="connsiteY4" fmla="*/ 0 h 6858000"/>
              <a:gd name="connsiteX5" fmla="*/ 4786130 w 5043774"/>
              <a:gd name="connsiteY5" fmla="*/ 0 h 6858000"/>
              <a:gd name="connsiteX6" fmla="*/ 4980168 w 5043774"/>
              <a:gd name="connsiteY6" fmla="*/ 0 h 6858000"/>
              <a:gd name="connsiteX7" fmla="*/ 5043774 w 5043774"/>
              <a:gd name="connsiteY7" fmla="*/ 0 h 6858000"/>
              <a:gd name="connsiteX8" fmla="*/ 5043774 w 5043774"/>
              <a:gd name="connsiteY8" fmla="*/ 6858000 h 6858000"/>
              <a:gd name="connsiteX9" fmla="*/ 4980168 w 5043774"/>
              <a:gd name="connsiteY9" fmla="*/ 6858000 h 6858000"/>
              <a:gd name="connsiteX10" fmla="*/ 4786130 w 5043774"/>
              <a:gd name="connsiteY10" fmla="*/ 6858000 h 6858000"/>
              <a:gd name="connsiteX11" fmla="*/ 4617166 w 5043774"/>
              <a:gd name="connsiteY11" fmla="*/ 6858000 h 6858000"/>
              <a:gd name="connsiteX12" fmla="*/ 3552342 w 5043774"/>
              <a:gd name="connsiteY12" fmla="*/ 6858000 h 6858000"/>
              <a:gd name="connsiteX13" fmla="*/ 3379301 w 5043774"/>
              <a:gd name="connsiteY13" fmla="*/ 6858000 h 6858000"/>
              <a:gd name="connsiteX14" fmla="*/ 2759699 w 5043774"/>
              <a:gd name="connsiteY14" fmla="*/ 6858000 h 6858000"/>
              <a:gd name="connsiteX15" fmla="*/ 2542782 w 5043774"/>
              <a:gd name="connsiteY15" fmla="*/ 6858000 h 6858000"/>
              <a:gd name="connsiteX16" fmla="*/ 2429239 w 5043774"/>
              <a:gd name="connsiteY16" fmla="*/ 6780599 h 6858000"/>
              <a:gd name="connsiteX17" fmla="*/ 1904328 w 5043774"/>
              <a:gd name="connsiteY17" fmla="*/ 6374814 h 6858000"/>
              <a:gd name="connsiteX18" fmla="*/ 0 w 5043774"/>
              <a:gd name="connsiteY18" fmla="*/ 3621656 h 6858000"/>
              <a:gd name="connsiteX19" fmla="*/ 1626503 w 5043774"/>
              <a:gd name="connsiteY19"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043774" h="6858000">
                <a:moveTo>
                  <a:pt x="1648981" y="0"/>
                </a:moveTo>
                <a:lnTo>
                  <a:pt x="2759699" y="0"/>
                </a:lnTo>
                <a:lnTo>
                  <a:pt x="3379301" y="0"/>
                </a:lnTo>
                <a:lnTo>
                  <a:pt x="3552342" y="0"/>
                </a:lnTo>
                <a:lnTo>
                  <a:pt x="4617166" y="0"/>
                </a:lnTo>
                <a:lnTo>
                  <a:pt x="4786130" y="0"/>
                </a:lnTo>
                <a:lnTo>
                  <a:pt x="4980168" y="0"/>
                </a:lnTo>
                <a:lnTo>
                  <a:pt x="5043774" y="0"/>
                </a:lnTo>
                <a:lnTo>
                  <a:pt x="5043774" y="6858000"/>
                </a:lnTo>
                <a:lnTo>
                  <a:pt x="4980168" y="6858000"/>
                </a:lnTo>
                <a:lnTo>
                  <a:pt x="4786130" y="6858000"/>
                </a:lnTo>
                <a:lnTo>
                  <a:pt x="4617166" y="6858000"/>
                </a:lnTo>
                <a:lnTo>
                  <a:pt x="3552342" y="6858000"/>
                </a:lnTo>
                <a:lnTo>
                  <a:pt x="3379301" y="6858000"/>
                </a:lnTo>
                <a:lnTo>
                  <a:pt x="2759699" y="6858000"/>
                </a:lnTo>
                <a:lnTo>
                  <a:pt x="2542782" y="6858000"/>
                </a:lnTo>
                <a:lnTo>
                  <a:pt x="2429239" y="6780599"/>
                </a:lnTo>
                <a:cubicBezTo>
                  <a:pt x="2252641" y="6653108"/>
                  <a:pt x="2079285" y="6515397"/>
                  <a:pt x="1904328" y="6374814"/>
                </a:cubicBezTo>
                <a:cubicBezTo>
                  <a:pt x="943579" y="5602839"/>
                  <a:pt x="0" y="4969131"/>
                  <a:pt x="0" y="3621656"/>
                </a:cubicBezTo>
                <a:cubicBezTo>
                  <a:pt x="0" y="2093192"/>
                  <a:pt x="582912" y="754641"/>
                  <a:pt x="1626503" y="14997"/>
                </a:cubicBezTo>
                <a:close/>
              </a:path>
            </a:pathLst>
          </a:custGeom>
          <a:solidFill>
            <a:schemeClr val="bg2">
              <a:tint val="95000"/>
              <a:satMod val="1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Meiryo"/>
            </a:endParaRPr>
          </a:p>
        </p:txBody>
      </p:sp>
      <p:sp>
        <p:nvSpPr>
          <p:cNvPr id="3085" name="Freeform: Shape 3084">
            <a:extLst>
              <a:ext uri="{FF2B5EF4-FFF2-40B4-BE49-F238E27FC236}">
                <a16:creationId xmlns:a16="http://schemas.microsoft.com/office/drawing/2014/main" id="{829A1E2C-5AC8-40FC-99E9-832069D397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97013"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 name="Title 1">
            <a:extLst>
              <a:ext uri="{FF2B5EF4-FFF2-40B4-BE49-F238E27FC236}">
                <a16:creationId xmlns:a16="http://schemas.microsoft.com/office/drawing/2014/main" id="{0F6B2213-4D34-713C-2FC3-810424E74FCC}"/>
              </a:ext>
            </a:extLst>
          </p:cNvPr>
          <p:cNvSpPr>
            <a:spLocks noGrp="1"/>
          </p:cNvSpPr>
          <p:nvPr>
            <p:ph type="title"/>
          </p:nvPr>
        </p:nvSpPr>
        <p:spPr>
          <a:xfrm>
            <a:off x="7573819" y="461818"/>
            <a:ext cx="3241964" cy="1357745"/>
          </a:xfrm>
        </p:spPr>
        <p:txBody>
          <a:bodyPr anchor="b">
            <a:normAutofit/>
          </a:bodyPr>
          <a:lstStyle/>
          <a:p>
            <a:r>
              <a:rPr lang="en-GB" sz="3600"/>
              <a:t>LoRaWAN</a:t>
            </a:r>
            <a:endParaRPr lang="en-ZA" sz="3600" dirty="0"/>
          </a:p>
        </p:txBody>
      </p:sp>
      <p:sp>
        <p:nvSpPr>
          <p:cNvPr id="3" name="Content Placeholder 2">
            <a:extLst>
              <a:ext uri="{FF2B5EF4-FFF2-40B4-BE49-F238E27FC236}">
                <a16:creationId xmlns:a16="http://schemas.microsoft.com/office/drawing/2014/main" id="{E5C5FE98-5416-8237-445F-288DD78A5DDF}"/>
              </a:ext>
            </a:extLst>
          </p:cNvPr>
          <p:cNvSpPr>
            <a:spLocks noGrp="1"/>
          </p:cNvSpPr>
          <p:nvPr>
            <p:ph idx="1"/>
          </p:nvPr>
        </p:nvSpPr>
        <p:spPr>
          <a:xfrm>
            <a:off x="7573819" y="2004281"/>
            <a:ext cx="4106648" cy="3418510"/>
          </a:xfrm>
        </p:spPr>
        <p:txBody>
          <a:bodyPr>
            <a:normAutofit/>
          </a:bodyPr>
          <a:lstStyle/>
          <a:p>
            <a:pPr algn="just"/>
            <a:r>
              <a:rPr lang="en-GB" sz="1900"/>
              <a:t>LoRaWAN (LoRa Wide Area Network) is a protocol built on top of LoRa technology, providing a standardized way for LoRa devices to communicate with network gateways and connect to the internet. LoRaWAN enables the creation of large-scale, low-power, and cost-effective IoT networks.</a:t>
            </a:r>
            <a:endParaRPr lang="en-ZA" sz="1900" dirty="0"/>
          </a:p>
        </p:txBody>
      </p:sp>
    </p:spTree>
    <p:extLst>
      <p:ext uri="{BB962C8B-B14F-4D97-AF65-F5344CB8AC3E}">
        <p14:creationId xmlns:p14="http://schemas.microsoft.com/office/powerpoint/2010/main" val="375451057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tx2">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4FC84-C172-F2B7-D0EA-4F9249742F7A}"/>
              </a:ext>
            </a:extLst>
          </p:cNvPr>
          <p:cNvSpPr>
            <a:spLocks noGrp="1"/>
          </p:cNvSpPr>
          <p:nvPr>
            <p:ph type="title"/>
          </p:nvPr>
        </p:nvSpPr>
        <p:spPr>
          <a:xfrm>
            <a:off x="838201" y="365125"/>
            <a:ext cx="7997574" cy="434975"/>
          </a:xfrm>
        </p:spPr>
        <p:txBody>
          <a:bodyPr>
            <a:noAutofit/>
          </a:bodyPr>
          <a:lstStyle/>
          <a:p>
            <a:r>
              <a:rPr lang="en-GB" sz="3700" b="1" dirty="0">
                <a:solidFill>
                  <a:schemeClr val="bg1"/>
                </a:solidFill>
              </a:rPr>
              <a:t>Example code for sending data to TTN from Lora32 TTGO</a:t>
            </a:r>
            <a:endParaRPr lang="en-ZA" sz="3700" b="1" dirty="0">
              <a:solidFill>
                <a:schemeClr val="bg1"/>
              </a:solidFill>
            </a:endParaRPr>
          </a:p>
        </p:txBody>
      </p:sp>
      <p:sp>
        <p:nvSpPr>
          <p:cNvPr id="3" name="Content Placeholder 2">
            <a:extLst>
              <a:ext uri="{FF2B5EF4-FFF2-40B4-BE49-F238E27FC236}">
                <a16:creationId xmlns:a16="http://schemas.microsoft.com/office/drawing/2014/main" id="{28E457A0-10E9-9C2E-662C-C086A3988905}"/>
              </a:ext>
            </a:extLst>
          </p:cNvPr>
          <p:cNvSpPr>
            <a:spLocks noGrp="1"/>
          </p:cNvSpPr>
          <p:nvPr>
            <p:ph idx="1"/>
          </p:nvPr>
        </p:nvSpPr>
        <p:spPr>
          <a:xfrm>
            <a:off x="838201" y="1222624"/>
            <a:ext cx="8582024" cy="5540126"/>
          </a:xfrm>
        </p:spPr>
        <p:txBody>
          <a:bodyPr>
            <a:noAutofit/>
          </a:bodyPr>
          <a:lstStyle/>
          <a:p>
            <a:pPr marL="0" indent="0">
              <a:buNone/>
            </a:pPr>
            <a:r>
              <a:rPr lang="en-ZA" sz="1500" b="0" dirty="0">
                <a:solidFill>
                  <a:srgbClr val="C586C0"/>
                </a:solidFill>
                <a:effectLst/>
                <a:latin typeface="Consolas" panose="020B0609020204030204" pitchFamily="49" charset="0"/>
              </a:rPr>
              <a:t>#include</a:t>
            </a:r>
            <a:r>
              <a:rPr lang="en-ZA" sz="1500" b="0" dirty="0">
                <a:solidFill>
                  <a:srgbClr val="DAE3E3"/>
                </a:solidFill>
                <a:effectLst/>
                <a:latin typeface="Consolas" panose="020B0609020204030204" pitchFamily="49" charset="0"/>
              </a:rPr>
              <a:t> </a:t>
            </a:r>
            <a:r>
              <a:rPr lang="en-ZA" sz="1500" b="0" dirty="0">
                <a:solidFill>
                  <a:srgbClr val="7FCBCD"/>
                </a:solidFill>
                <a:effectLst/>
                <a:latin typeface="Consolas" panose="020B0609020204030204" pitchFamily="49" charset="0"/>
              </a:rPr>
              <a:t>&lt;TTN_esp32.h&gt;</a:t>
            </a:r>
            <a:br>
              <a:rPr lang="en-ZA" sz="1500" dirty="0">
                <a:solidFill>
                  <a:srgbClr val="DAE3E3"/>
                </a:solidFill>
                <a:latin typeface="Consolas" panose="020B0609020204030204" pitchFamily="49" charset="0"/>
              </a:rPr>
            </a:br>
            <a:r>
              <a:rPr lang="en-ZA" sz="1500" b="0" dirty="0">
                <a:solidFill>
                  <a:srgbClr val="C586C0"/>
                </a:solidFill>
                <a:effectLst/>
                <a:latin typeface="Consolas" panose="020B0609020204030204" pitchFamily="49" charset="0"/>
              </a:rPr>
              <a:t>#include</a:t>
            </a:r>
            <a:r>
              <a:rPr lang="en-ZA" sz="1500" b="0" dirty="0">
                <a:solidFill>
                  <a:srgbClr val="DAE3E3"/>
                </a:solidFill>
                <a:effectLst/>
                <a:latin typeface="Consolas" panose="020B0609020204030204" pitchFamily="49" charset="0"/>
              </a:rPr>
              <a:t> </a:t>
            </a:r>
            <a:r>
              <a:rPr lang="en-ZA" sz="1500" b="0" dirty="0">
                <a:solidFill>
                  <a:srgbClr val="7FCBCD"/>
                </a:solidFill>
                <a:effectLst/>
                <a:latin typeface="Consolas" panose="020B0609020204030204" pitchFamily="49" charset="0"/>
              </a:rPr>
              <a:t>"TTN_CayenneLPP.h"</a:t>
            </a:r>
            <a:endParaRPr lang="en-ZA" sz="1500" b="0" dirty="0">
              <a:solidFill>
                <a:srgbClr val="DAE3E3"/>
              </a:solidFill>
              <a:effectLst/>
              <a:latin typeface="Consolas" panose="020B0609020204030204" pitchFamily="49" charset="0"/>
            </a:endParaRPr>
          </a:p>
          <a:p>
            <a:pPr marL="0" indent="0">
              <a:buNone/>
            </a:pPr>
            <a:br>
              <a:rPr lang="en-ZA" sz="1500" b="0" dirty="0">
                <a:solidFill>
                  <a:srgbClr val="DAE3E3"/>
                </a:solidFill>
                <a:effectLst/>
                <a:latin typeface="Consolas" panose="020B0609020204030204" pitchFamily="49" charset="0"/>
              </a:rPr>
            </a:br>
            <a:r>
              <a:rPr lang="en-ZA" sz="1500" b="0" dirty="0">
                <a:solidFill>
                  <a:srgbClr val="0CA1A6"/>
                </a:solidFill>
                <a:effectLst/>
                <a:latin typeface="Consolas" panose="020B0609020204030204" pitchFamily="49" charset="0"/>
              </a:rPr>
              <a:t>const</a:t>
            </a:r>
            <a:r>
              <a:rPr lang="en-ZA" sz="1500" b="0" dirty="0">
                <a:solidFill>
                  <a:srgbClr val="DAE3E3"/>
                </a:solidFill>
                <a:effectLst/>
                <a:latin typeface="Consolas" panose="020B0609020204030204" pitchFamily="49" charset="0"/>
              </a:rPr>
              <a:t> </a:t>
            </a:r>
            <a:r>
              <a:rPr lang="en-ZA" sz="1500" b="0" dirty="0">
                <a:solidFill>
                  <a:srgbClr val="0CA1A6"/>
                </a:solidFill>
                <a:effectLst/>
                <a:latin typeface="Consolas" panose="020B0609020204030204" pitchFamily="49" charset="0"/>
              </a:rPr>
              <a:t>char</a:t>
            </a:r>
            <a:r>
              <a:rPr lang="en-ZA" sz="1500" b="0" dirty="0">
                <a:solidFill>
                  <a:srgbClr val="DAE3E3"/>
                </a:solidFill>
                <a:effectLst/>
                <a:latin typeface="Consolas" panose="020B0609020204030204" pitchFamily="49" charset="0"/>
              </a:rPr>
              <a:t>* devEui = </a:t>
            </a:r>
            <a:r>
              <a:rPr lang="en-ZA" sz="1500" b="0" dirty="0">
                <a:solidFill>
                  <a:srgbClr val="7FCBCD"/>
                </a:solidFill>
                <a:effectLst/>
                <a:latin typeface="Consolas" panose="020B0609020204030204" pitchFamily="49" charset="0"/>
              </a:rPr>
              <a:t>"70B3D57ED8002623"</a:t>
            </a:r>
            <a:r>
              <a:rPr lang="en-ZA" sz="1500" b="0" dirty="0">
                <a:solidFill>
                  <a:srgbClr val="DAE3E3"/>
                </a:solidFill>
                <a:effectLst/>
                <a:latin typeface="Consolas" panose="020B0609020204030204" pitchFamily="49" charset="0"/>
              </a:rPr>
              <a:t>;</a:t>
            </a:r>
            <a:br>
              <a:rPr lang="en-ZA" sz="1500" b="0" dirty="0">
                <a:solidFill>
                  <a:srgbClr val="DAE3E3"/>
                </a:solidFill>
                <a:effectLst/>
                <a:latin typeface="Consolas" panose="020B0609020204030204" pitchFamily="49" charset="0"/>
              </a:rPr>
            </a:br>
            <a:r>
              <a:rPr lang="en-ZA" sz="1500" b="0" dirty="0">
                <a:solidFill>
                  <a:srgbClr val="0CA1A6"/>
                </a:solidFill>
                <a:effectLst/>
                <a:latin typeface="Consolas" panose="020B0609020204030204" pitchFamily="49" charset="0"/>
              </a:rPr>
              <a:t>const</a:t>
            </a:r>
            <a:r>
              <a:rPr lang="en-ZA" sz="1500" b="0" dirty="0">
                <a:solidFill>
                  <a:srgbClr val="DAE3E3"/>
                </a:solidFill>
                <a:effectLst/>
                <a:latin typeface="Consolas" panose="020B0609020204030204" pitchFamily="49" charset="0"/>
              </a:rPr>
              <a:t> </a:t>
            </a:r>
            <a:r>
              <a:rPr lang="en-ZA" sz="1500" b="0" dirty="0">
                <a:solidFill>
                  <a:srgbClr val="0CA1A6"/>
                </a:solidFill>
                <a:effectLst/>
                <a:latin typeface="Consolas" panose="020B0609020204030204" pitchFamily="49" charset="0"/>
              </a:rPr>
              <a:t>char</a:t>
            </a:r>
            <a:r>
              <a:rPr lang="en-ZA" sz="1500" b="0" dirty="0">
                <a:solidFill>
                  <a:srgbClr val="DAE3E3"/>
                </a:solidFill>
                <a:effectLst/>
                <a:latin typeface="Consolas" panose="020B0609020204030204" pitchFamily="49" charset="0"/>
              </a:rPr>
              <a:t>* appEui = </a:t>
            </a:r>
            <a:r>
              <a:rPr lang="en-ZA" sz="1500" b="0" dirty="0">
                <a:solidFill>
                  <a:srgbClr val="7FCBCD"/>
                </a:solidFill>
                <a:effectLst/>
                <a:latin typeface="Consolas" panose="020B0609020204030204" pitchFamily="49" charset="0"/>
              </a:rPr>
              <a:t>"0000000000000000"</a:t>
            </a:r>
            <a:r>
              <a:rPr lang="en-ZA" sz="1500" b="0" dirty="0">
                <a:solidFill>
                  <a:srgbClr val="DAE3E3"/>
                </a:solidFill>
                <a:effectLst/>
                <a:latin typeface="Consolas" panose="020B0609020204030204" pitchFamily="49" charset="0"/>
              </a:rPr>
              <a:t>;</a:t>
            </a:r>
            <a:br>
              <a:rPr lang="en-ZA" sz="1500" b="0" dirty="0">
                <a:solidFill>
                  <a:srgbClr val="DAE3E3"/>
                </a:solidFill>
                <a:effectLst/>
                <a:latin typeface="Consolas" panose="020B0609020204030204" pitchFamily="49" charset="0"/>
              </a:rPr>
            </a:br>
            <a:r>
              <a:rPr lang="en-ZA" sz="1500" b="0" dirty="0">
                <a:solidFill>
                  <a:srgbClr val="0CA1A6"/>
                </a:solidFill>
                <a:effectLst/>
                <a:latin typeface="Consolas" panose="020B0609020204030204" pitchFamily="49" charset="0"/>
              </a:rPr>
              <a:t>const</a:t>
            </a:r>
            <a:r>
              <a:rPr lang="en-ZA" sz="1500" b="0" dirty="0">
                <a:solidFill>
                  <a:srgbClr val="DAE3E3"/>
                </a:solidFill>
                <a:effectLst/>
                <a:latin typeface="Consolas" panose="020B0609020204030204" pitchFamily="49" charset="0"/>
              </a:rPr>
              <a:t> </a:t>
            </a:r>
            <a:r>
              <a:rPr lang="en-ZA" sz="1500" b="0" dirty="0">
                <a:solidFill>
                  <a:srgbClr val="0CA1A6"/>
                </a:solidFill>
                <a:effectLst/>
                <a:latin typeface="Consolas" panose="020B0609020204030204" pitchFamily="49" charset="0"/>
              </a:rPr>
              <a:t>char</a:t>
            </a:r>
            <a:r>
              <a:rPr lang="en-ZA" sz="1500" b="0" dirty="0">
                <a:solidFill>
                  <a:srgbClr val="DAE3E3"/>
                </a:solidFill>
                <a:effectLst/>
                <a:latin typeface="Consolas" panose="020B0609020204030204" pitchFamily="49" charset="0"/>
              </a:rPr>
              <a:t>* appKey = </a:t>
            </a:r>
            <a:r>
              <a:rPr lang="en-ZA" sz="1500" b="0" dirty="0">
                <a:solidFill>
                  <a:srgbClr val="7FCBCD"/>
                </a:solidFill>
                <a:effectLst/>
                <a:latin typeface="Consolas" panose="020B0609020204030204" pitchFamily="49" charset="0"/>
              </a:rPr>
              <a:t>"21C85D2B570030DD3D5F05BB1B770706"</a:t>
            </a:r>
            <a:r>
              <a:rPr lang="en-ZA" sz="1500" b="0" dirty="0">
                <a:solidFill>
                  <a:srgbClr val="DAE3E3"/>
                </a:solidFill>
                <a:effectLst/>
                <a:latin typeface="Consolas" panose="020B0609020204030204" pitchFamily="49" charset="0"/>
              </a:rPr>
              <a:t>;</a:t>
            </a:r>
          </a:p>
          <a:p>
            <a:pPr marL="0" indent="0">
              <a:buNone/>
            </a:pPr>
            <a:br>
              <a:rPr lang="en-ZA" sz="1500" b="0" dirty="0">
                <a:solidFill>
                  <a:srgbClr val="DAE3E3"/>
                </a:solidFill>
                <a:effectLst/>
                <a:latin typeface="Consolas" panose="020B0609020204030204" pitchFamily="49" charset="0"/>
              </a:rPr>
            </a:br>
            <a:r>
              <a:rPr lang="en-ZA" sz="1500" b="0" dirty="0">
                <a:solidFill>
                  <a:srgbClr val="DAE3E3"/>
                </a:solidFill>
                <a:effectLst/>
                <a:latin typeface="Consolas" panose="020B0609020204030204" pitchFamily="49" charset="0"/>
              </a:rPr>
              <a:t>TTN_esp32 ttn;</a:t>
            </a:r>
            <a:br>
              <a:rPr lang="en-ZA" sz="1500" b="0" dirty="0">
                <a:solidFill>
                  <a:srgbClr val="DAE3E3"/>
                </a:solidFill>
                <a:effectLst/>
                <a:latin typeface="Consolas" panose="020B0609020204030204" pitchFamily="49" charset="0"/>
              </a:rPr>
            </a:br>
            <a:r>
              <a:rPr lang="en-ZA" sz="1500" b="0" dirty="0">
                <a:solidFill>
                  <a:srgbClr val="DAE3E3"/>
                </a:solidFill>
                <a:effectLst/>
                <a:latin typeface="Consolas" panose="020B0609020204030204" pitchFamily="49" charset="0"/>
              </a:rPr>
              <a:t>TTN_CayenneLPP lpp;</a:t>
            </a:r>
            <a:br>
              <a:rPr lang="en-ZA" sz="1500" b="0" dirty="0">
                <a:solidFill>
                  <a:srgbClr val="DAE3E3"/>
                </a:solidFill>
                <a:effectLst/>
                <a:latin typeface="Consolas" panose="020B0609020204030204" pitchFamily="49" charset="0"/>
              </a:rPr>
            </a:br>
            <a:r>
              <a:rPr lang="en-ZA" sz="1500" b="0" dirty="0">
                <a:solidFill>
                  <a:srgbClr val="0CA1A6"/>
                </a:solidFill>
                <a:effectLst/>
                <a:latin typeface="Consolas" panose="020B0609020204030204" pitchFamily="49" charset="0"/>
              </a:rPr>
              <a:t>void</a:t>
            </a:r>
            <a:r>
              <a:rPr lang="en-ZA" sz="1500" b="0" dirty="0">
                <a:solidFill>
                  <a:srgbClr val="DAE3E3"/>
                </a:solidFill>
                <a:effectLst/>
                <a:latin typeface="Consolas" panose="020B0609020204030204" pitchFamily="49" charset="0"/>
              </a:rPr>
              <a:t> </a:t>
            </a:r>
            <a:r>
              <a:rPr lang="en-ZA" sz="1500" b="0" dirty="0">
                <a:solidFill>
                  <a:srgbClr val="F39C12"/>
                </a:solidFill>
                <a:effectLst/>
                <a:latin typeface="Consolas" panose="020B0609020204030204" pitchFamily="49" charset="0"/>
              </a:rPr>
              <a:t>message</a:t>
            </a:r>
            <a:r>
              <a:rPr lang="en-ZA" sz="1500" b="0" dirty="0">
                <a:solidFill>
                  <a:srgbClr val="DAE3E3"/>
                </a:solidFill>
                <a:effectLst/>
                <a:latin typeface="Consolas" panose="020B0609020204030204" pitchFamily="49" charset="0"/>
              </a:rPr>
              <a:t>(</a:t>
            </a:r>
            <a:r>
              <a:rPr lang="en-ZA" sz="1500" b="0" dirty="0">
                <a:solidFill>
                  <a:srgbClr val="0CA1A6"/>
                </a:solidFill>
                <a:effectLst/>
                <a:latin typeface="Consolas" panose="020B0609020204030204" pitchFamily="49" charset="0"/>
              </a:rPr>
              <a:t>const</a:t>
            </a:r>
            <a:r>
              <a:rPr lang="en-ZA" sz="1500" b="0" dirty="0">
                <a:solidFill>
                  <a:srgbClr val="DAE3E3"/>
                </a:solidFill>
                <a:effectLst/>
                <a:latin typeface="Consolas" panose="020B0609020204030204" pitchFamily="49" charset="0"/>
              </a:rPr>
              <a:t> </a:t>
            </a:r>
            <a:r>
              <a:rPr lang="en-ZA" sz="1500" b="0" dirty="0">
                <a:solidFill>
                  <a:srgbClr val="0CA1A6"/>
                </a:solidFill>
                <a:effectLst/>
                <a:latin typeface="Consolas" panose="020B0609020204030204" pitchFamily="49" charset="0"/>
              </a:rPr>
              <a:t>uint8_t*</a:t>
            </a:r>
            <a:r>
              <a:rPr lang="en-ZA" sz="1500" b="0" dirty="0">
                <a:solidFill>
                  <a:srgbClr val="DAE3E3"/>
                </a:solidFill>
                <a:effectLst/>
                <a:latin typeface="Consolas" panose="020B0609020204030204" pitchFamily="49" charset="0"/>
              </a:rPr>
              <a:t> payload, </a:t>
            </a:r>
            <a:r>
              <a:rPr lang="en-ZA" sz="1500" b="0" dirty="0">
                <a:solidFill>
                  <a:srgbClr val="0CA1A6"/>
                </a:solidFill>
                <a:effectLst/>
                <a:latin typeface="Consolas" panose="020B0609020204030204" pitchFamily="49" charset="0"/>
              </a:rPr>
              <a:t>size_t</a:t>
            </a:r>
            <a:r>
              <a:rPr lang="en-ZA" sz="1500" b="0" dirty="0">
                <a:solidFill>
                  <a:srgbClr val="DAE3E3"/>
                </a:solidFill>
                <a:effectLst/>
                <a:latin typeface="Consolas" panose="020B0609020204030204" pitchFamily="49" charset="0"/>
              </a:rPr>
              <a:t> size, </a:t>
            </a:r>
            <a:r>
              <a:rPr lang="en-ZA" sz="1500" b="0" dirty="0">
                <a:solidFill>
                  <a:srgbClr val="0CA1A6"/>
                </a:solidFill>
                <a:effectLst/>
                <a:latin typeface="Consolas" panose="020B0609020204030204" pitchFamily="49" charset="0"/>
              </a:rPr>
              <a:t>uint8_t</a:t>
            </a:r>
            <a:r>
              <a:rPr lang="en-ZA" sz="1500" b="0" dirty="0">
                <a:solidFill>
                  <a:srgbClr val="DAE3E3"/>
                </a:solidFill>
                <a:effectLst/>
                <a:latin typeface="Consolas" panose="020B0609020204030204" pitchFamily="49" charset="0"/>
              </a:rPr>
              <a:t> port, </a:t>
            </a:r>
            <a:r>
              <a:rPr lang="en-ZA" sz="1500" b="0" dirty="0">
                <a:solidFill>
                  <a:srgbClr val="0CA1A6"/>
                </a:solidFill>
                <a:effectLst/>
                <a:latin typeface="Consolas" panose="020B0609020204030204" pitchFamily="49" charset="0"/>
              </a:rPr>
              <a:t>int</a:t>
            </a:r>
            <a:r>
              <a:rPr lang="en-ZA" sz="1500" b="0" dirty="0">
                <a:solidFill>
                  <a:srgbClr val="DAE3E3"/>
                </a:solidFill>
                <a:effectLst/>
                <a:latin typeface="Consolas" panose="020B0609020204030204" pitchFamily="49" charset="0"/>
              </a:rPr>
              <a:t> rssi) {</a:t>
            </a:r>
          </a:p>
          <a:p>
            <a:pPr marL="0" indent="0">
              <a:buNone/>
            </a:pPr>
            <a:r>
              <a:rPr lang="en-ZA" sz="1500" b="0" dirty="0">
                <a:solidFill>
                  <a:srgbClr val="DAE3E3"/>
                </a:solidFill>
                <a:effectLst/>
                <a:latin typeface="Consolas" panose="020B0609020204030204" pitchFamily="49" charset="0"/>
              </a:rPr>
              <a:t>  </a:t>
            </a:r>
            <a:r>
              <a:rPr lang="en-ZA" sz="1500" b="0" dirty="0">
                <a:solidFill>
                  <a:srgbClr val="F39C12"/>
                </a:solidFill>
                <a:effectLst/>
                <a:latin typeface="Consolas" panose="020B0609020204030204" pitchFamily="49" charset="0"/>
              </a:rPr>
              <a:t>Serial</a:t>
            </a:r>
            <a:r>
              <a:rPr lang="en-ZA" sz="1500" b="0" dirty="0">
                <a:solidFill>
                  <a:srgbClr val="DAE3E3"/>
                </a:solidFill>
                <a:effectLst/>
                <a:latin typeface="Consolas" panose="020B0609020204030204" pitchFamily="49" charset="0"/>
              </a:rPr>
              <a:t>.</a:t>
            </a:r>
            <a:r>
              <a:rPr lang="en-ZA" sz="1500" b="0" dirty="0">
                <a:solidFill>
                  <a:srgbClr val="F39C12"/>
                </a:solidFill>
                <a:effectLst/>
                <a:latin typeface="Consolas" panose="020B0609020204030204" pitchFamily="49" charset="0"/>
              </a:rPr>
              <a:t>println</a:t>
            </a:r>
            <a:r>
              <a:rPr lang="en-ZA" sz="1500" b="0" dirty="0">
                <a:solidFill>
                  <a:srgbClr val="DAE3E3"/>
                </a:solidFill>
                <a:effectLst/>
                <a:latin typeface="Consolas" panose="020B0609020204030204" pitchFamily="49" charset="0"/>
              </a:rPr>
              <a:t>(</a:t>
            </a:r>
            <a:r>
              <a:rPr lang="en-ZA" sz="1500" b="0" dirty="0">
                <a:solidFill>
                  <a:srgbClr val="7FCBCD"/>
                </a:solidFill>
                <a:effectLst/>
                <a:latin typeface="Consolas" panose="020B0609020204030204" pitchFamily="49" charset="0"/>
              </a:rPr>
              <a:t>"-- MESSAGE"</a:t>
            </a:r>
            <a:r>
              <a:rPr lang="en-ZA" sz="1500" b="0" dirty="0">
                <a:solidFill>
                  <a:srgbClr val="DAE3E3"/>
                </a:solidFill>
                <a:effectLst/>
                <a:latin typeface="Consolas" panose="020B0609020204030204" pitchFamily="49" charset="0"/>
              </a:rPr>
              <a:t>);</a:t>
            </a:r>
          </a:p>
          <a:p>
            <a:pPr marL="0" indent="0">
              <a:buNone/>
            </a:pPr>
            <a:r>
              <a:rPr lang="en-ZA" sz="1500" b="0" dirty="0">
                <a:solidFill>
                  <a:srgbClr val="F39C12"/>
                </a:solidFill>
                <a:effectLst/>
                <a:latin typeface="Consolas" panose="020B0609020204030204" pitchFamily="49" charset="0"/>
              </a:rPr>
              <a:t>Serial</a:t>
            </a:r>
            <a:r>
              <a:rPr lang="en-ZA" sz="1500" b="0" dirty="0">
                <a:solidFill>
                  <a:srgbClr val="DAE3E3"/>
                </a:solidFill>
                <a:effectLst/>
                <a:latin typeface="Consolas" panose="020B0609020204030204" pitchFamily="49" charset="0"/>
              </a:rPr>
              <a:t>.</a:t>
            </a:r>
            <a:r>
              <a:rPr lang="en-ZA" sz="1500" b="0" dirty="0">
                <a:solidFill>
                  <a:srgbClr val="F39C12"/>
                </a:solidFill>
                <a:effectLst/>
                <a:latin typeface="Consolas" panose="020B0609020204030204" pitchFamily="49" charset="0"/>
              </a:rPr>
              <a:t>printf</a:t>
            </a:r>
            <a:r>
              <a:rPr lang="en-ZA" sz="1500" b="0" dirty="0">
                <a:solidFill>
                  <a:srgbClr val="DAE3E3"/>
                </a:solidFill>
                <a:effectLst/>
                <a:latin typeface="Consolas" panose="020B0609020204030204" pitchFamily="49" charset="0"/>
              </a:rPr>
              <a:t>(</a:t>
            </a:r>
            <a:r>
              <a:rPr lang="en-ZA" sz="1500" b="0" dirty="0">
                <a:solidFill>
                  <a:srgbClr val="7FCBCD"/>
                </a:solidFill>
                <a:effectLst/>
                <a:latin typeface="Consolas" panose="020B0609020204030204" pitchFamily="49" charset="0"/>
              </a:rPr>
              <a:t>"Received %d bytes on port %d (RSSI=%ddB) :"</a:t>
            </a:r>
            <a:r>
              <a:rPr lang="en-ZA" sz="1500" b="0" dirty="0">
                <a:solidFill>
                  <a:srgbClr val="DAE3E3"/>
                </a:solidFill>
                <a:effectLst/>
                <a:latin typeface="Consolas" panose="020B0609020204030204" pitchFamily="49" charset="0"/>
              </a:rPr>
              <a:t>, size, port, rssi);</a:t>
            </a:r>
          </a:p>
          <a:p>
            <a:pPr marL="0" indent="0">
              <a:buNone/>
            </a:pPr>
            <a:r>
              <a:rPr lang="en-ZA" sz="1500" b="0" dirty="0">
                <a:solidFill>
                  <a:srgbClr val="DAE3E3"/>
                </a:solidFill>
                <a:effectLst/>
                <a:latin typeface="Consolas" panose="020B0609020204030204" pitchFamily="49" charset="0"/>
              </a:rPr>
              <a:t>  </a:t>
            </a:r>
            <a:r>
              <a:rPr lang="en-ZA" sz="1500" b="0" dirty="0">
                <a:solidFill>
                  <a:srgbClr val="C586C0"/>
                </a:solidFill>
                <a:effectLst/>
                <a:latin typeface="Consolas" panose="020B0609020204030204" pitchFamily="49" charset="0"/>
              </a:rPr>
              <a:t>for</a:t>
            </a:r>
            <a:r>
              <a:rPr lang="en-ZA" sz="1500" b="0" dirty="0">
                <a:solidFill>
                  <a:srgbClr val="DAE3E3"/>
                </a:solidFill>
                <a:effectLst/>
                <a:latin typeface="Consolas" panose="020B0609020204030204" pitchFamily="49" charset="0"/>
              </a:rPr>
              <a:t> (</a:t>
            </a:r>
            <a:r>
              <a:rPr lang="en-ZA" sz="1500" b="0" dirty="0">
                <a:solidFill>
                  <a:srgbClr val="0CA1A6"/>
                </a:solidFill>
                <a:effectLst/>
                <a:latin typeface="Consolas" panose="020B0609020204030204" pitchFamily="49" charset="0"/>
              </a:rPr>
              <a:t>int</a:t>
            </a:r>
            <a:r>
              <a:rPr lang="en-ZA" sz="1500" b="0" dirty="0">
                <a:solidFill>
                  <a:srgbClr val="DAE3E3"/>
                </a:solidFill>
                <a:effectLst/>
                <a:latin typeface="Consolas" panose="020B0609020204030204" pitchFamily="49" charset="0"/>
              </a:rPr>
              <a:t> i = </a:t>
            </a:r>
            <a:r>
              <a:rPr lang="en-ZA" sz="1500" b="0" dirty="0">
                <a:solidFill>
                  <a:srgbClr val="7FCBCD"/>
                </a:solidFill>
                <a:effectLst/>
                <a:latin typeface="Consolas" panose="020B0609020204030204" pitchFamily="49" charset="0"/>
              </a:rPr>
              <a:t>0</a:t>
            </a:r>
            <a:r>
              <a:rPr lang="en-ZA" sz="1500" b="0" dirty="0">
                <a:solidFill>
                  <a:srgbClr val="DAE3E3"/>
                </a:solidFill>
                <a:effectLst/>
                <a:latin typeface="Consolas" panose="020B0609020204030204" pitchFamily="49" charset="0"/>
              </a:rPr>
              <a:t>; i &lt; size; i++) {</a:t>
            </a:r>
          </a:p>
          <a:p>
            <a:pPr marL="0" indent="0">
              <a:buNone/>
            </a:pPr>
            <a:r>
              <a:rPr lang="en-ZA" sz="1500" b="0" dirty="0">
                <a:solidFill>
                  <a:srgbClr val="DAE3E3"/>
                </a:solidFill>
                <a:effectLst/>
                <a:latin typeface="Consolas" panose="020B0609020204030204" pitchFamily="49" charset="0"/>
              </a:rPr>
              <a:t>    </a:t>
            </a:r>
            <a:r>
              <a:rPr lang="en-ZA" sz="1500" b="0" dirty="0">
                <a:solidFill>
                  <a:srgbClr val="F39C12"/>
                </a:solidFill>
                <a:effectLst/>
                <a:latin typeface="Consolas" panose="020B0609020204030204" pitchFamily="49" charset="0"/>
              </a:rPr>
              <a:t>Serial</a:t>
            </a:r>
            <a:r>
              <a:rPr lang="en-ZA" sz="1500" b="0" dirty="0">
                <a:solidFill>
                  <a:srgbClr val="DAE3E3"/>
                </a:solidFill>
                <a:effectLst/>
                <a:latin typeface="Consolas" panose="020B0609020204030204" pitchFamily="49" charset="0"/>
              </a:rPr>
              <a:t>.</a:t>
            </a:r>
            <a:r>
              <a:rPr lang="en-ZA" sz="1500" b="0" dirty="0">
                <a:solidFill>
                  <a:srgbClr val="F39C12"/>
                </a:solidFill>
                <a:effectLst/>
                <a:latin typeface="Consolas" panose="020B0609020204030204" pitchFamily="49" charset="0"/>
              </a:rPr>
              <a:t>printf</a:t>
            </a:r>
            <a:r>
              <a:rPr lang="en-ZA" sz="1500" b="0" dirty="0">
                <a:solidFill>
                  <a:srgbClr val="DAE3E3"/>
                </a:solidFill>
                <a:effectLst/>
                <a:latin typeface="Consolas" panose="020B0609020204030204" pitchFamily="49" charset="0"/>
              </a:rPr>
              <a:t>(</a:t>
            </a:r>
            <a:r>
              <a:rPr lang="en-ZA" sz="1500" b="0" dirty="0">
                <a:solidFill>
                  <a:srgbClr val="7FCBCD"/>
                </a:solidFill>
                <a:effectLst/>
                <a:latin typeface="Consolas" panose="020B0609020204030204" pitchFamily="49" charset="0"/>
              </a:rPr>
              <a:t>" %02X"</a:t>
            </a:r>
            <a:r>
              <a:rPr lang="en-ZA" sz="1500" b="0" dirty="0">
                <a:solidFill>
                  <a:srgbClr val="DAE3E3"/>
                </a:solidFill>
                <a:effectLst/>
                <a:latin typeface="Consolas" panose="020B0609020204030204" pitchFamily="49" charset="0"/>
              </a:rPr>
              <a:t>, </a:t>
            </a:r>
            <a:r>
              <a:rPr lang="en-ZA" sz="1500" b="0" dirty="0">
                <a:solidFill>
                  <a:srgbClr val="F39C12"/>
                </a:solidFill>
                <a:effectLst/>
                <a:latin typeface="Consolas" panose="020B0609020204030204" pitchFamily="49" charset="0"/>
              </a:rPr>
              <a:t>payload</a:t>
            </a:r>
            <a:r>
              <a:rPr lang="en-ZA" sz="1500" b="0" dirty="0">
                <a:solidFill>
                  <a:srgbClr val="DAE3E3"/>
                </a:solidFill>
                <a:effectLst/>
                <a:latin typeface="Consolas" panose="020B0609020204030204" pitchFamily="49" charset="0"/>
              </a:rPr>
              <a:t>[i]);</a:t>
            </a:r>
          </a:p>
          <a:p>
            <a:pPr marL="0" indent="0">
              <a:buNone/>
            </a:pPr>
            <a:r>
              <a:rPr lang="en-ZA" sz="1500" b="0" dirty="0">
                <a:solidFill>
                  <a:srgbClr val="DAE3E3"/>
                </a:solidFill>
                <a:effectLst/>
                <a:latin typeface="Consolas" panose="020B0609020204030204" pitchFamily="49" charset="0"/>
              </a:rPr>
              <a:t>  }</a:t>
            </a:r>
          </a:p>
          <a:p>
            <a:pPr marL="0" indent="0">
              <a:buNone/>
            </a:pPr>
            <a:r>
              <a:rPr lang="en-ZA" sz="1500" b="0" dirty="0">
                <a:solidFill>
                  <a:srgbClr val="DAE3E3"/>
                </a:solidFill>
                <a:effectLst/>
                <a:latin typeface="Consolas" panose="020B0609020204030204" pitchFamily="49" charset="0"/>
              </a:rPr>
              <a:t>  </a:t>
            </a:r>
            <a:r>
              <a:rPr lang="en-ZA" sz="1500" b="0" dirty="0">
                <a:solidFill>
                  <a:srgbClr val="F39C12"/>
                </a:solidFill>
                <a:effectLst/>
                <a:latin typeface="Consolas" panose="020B0609020204030204" pitchFamily="49" charset="0"/>
              </a:rPr>
              <a:t>Serial</a:t>
            </a:r>
            <a:r>
              <a:rPr lang="en-ZA" sz="1500" b="0" dirty="0">
                <a:solidFill>
                  <a:srgbClr val="DAE3E3"/>
                </a:solidFill>
                <a:effectLst/>
                <a:latin typeface="Consolas" panose="020B0609020204030204" pitchFamily="49" charset="0"/>
              </a:rPr>
              <a:t>.</a:t>
            </a:r>
            <a:r>
              <a:rPr lang="en-ZA" sz="1500" b="0" dirty="0">
                <a:solidFill>
                  <a:srgbClr val="F39C12"/>
                </a:solidFill>
                <a:effectLst/>
                <a:latin typeface="Consolas" panose="020B0609020204030204" pitchFamily="49" charset="0"/>
              </a:rPr>
              <a:t>println</a:t>
            </a:r>
            <a:r>
              <a:rPr lang="en-ZA" sz="1500" b="0" dirty="0">
                <a:solidFill>
                  <a:srgbClr val="DAE3E3"/>
                </a:solidFill>
                <a:effectLst/>
                <a:latin typeface="Consolas" panose="020B0609020204030204" pitchFamily="49" charset="0"/>
              </a:rPr>
              <a:t>();</a:t>
            </a:r>
          </a:p>
          <a:p>
            <a:pPr marL="0" indent="0">
              <a:buNone/>
            </a:pPr>
            <a:r>
              <a:rPr lang="en-ZA" sz="1500" b="0" dirty="0">
                <a:solidFill>
                  <a:srgbClr val="DAE3E3"/>
                </a:solidFill>
                <a:effectLst/>
                <a:latin typeface="Consolas" panose="020B0609020204030204" pitchFamily="49" charset="0"/>
              </a:rPr>
              <a:t>}</a:t>
            </a:r>
          </a:p>
          <a:p>
            <a:endParaRPr lang="en-ZA" sz="1500" dirty="0"/>
          </a:p>
        </p:txBody>
      </p:sp>
      <p:sp>
        <p:nvSpPr>
          <p:cNvPr id="4" name="TextBox 3">
            <a:extLst>
              <a:ext uri="{FF2B5EF4-FFF2-40B4-BE49-F238E27FC236}">
                <a16:creationId xmlns:a16="http://schemas.microsoft.com/office/drawing/2014/main" id="{DE29238A-74F2-3AF0-E44F-D5D968E17153}"/>
              </a:ext>
            </a:extLst>
          </p:cNvPr>
          <p:cNvSpPr txBox="1"/>
          <p:nvPr/>
        </p:nvSpPr>
        <p:spPr>
          <a:xfrm>
            <a:off x="9334500" y="1838324"/>
            <a:ext cx="2857500" cy="1200329"/>
          </a:xfrm>
          <a:prstGeom prst="rect">
            <a:avLst/>
          </a:prstGeom>
          <a:noFill/>
        </p:spPr>
        <p:txBody>
          <a:bodyPr wrap="square" rtlCol="0">
            <a:spAutoFit/>
          </a:bodyPr>
          <a:lstStyle/>
          <a:p>
            <a:pPr algn="just"/>
            <a:r>
              <a:rPr lang="en-ZA" b="0" dirty="0">
                <a:solidFill>
                  <a:srgbClr val="7FCBCD"/>
                </a:solidFill>
                <a:effectLst/>
                <a:latin typeface="Consolas" panose="020B0609020204030204" pitchFamily="49" charset="0"/>
              </a:rPr>
              <a:t>CayenneLPP Library is used to send data to TTN and is has its own formatter </a:t>
            </a:r>
            <a:endParaRPr lang="en-ZA" b="0" dirty="0">
              <a:solidFill>
                <a:srgbClr val="DAE3E3"/>
              </a:solidFill>
              <a:effectLst/>
              <a:latin typeface="Consolas" panose="020B0609020204030204" pitchFamily="49" charset="0"/>
            </a:endParaRPr>
          </a:p>
        </p:txBody>
      </p:sp>
      <p:pic>
        <p:nvPicPr>
          <p:cNvPr id="5" name="Picture 4">
            <a:extLst>
              <a:ext uri="{FF2B5EF4-FFF2-40B4-BE49-F238E27FC236}">
                <a16:creationId xmlns:a16="http://schemas.microsoft.com/office/drawing/2014/main" id="{3C671BA5-16B5-3053-568D-819C50D93564}"/>
              </a:ext>
            </a:extLst>
          </p:cNvPr>
          <p:cNvPicPr>
            <a:picLocks noChangeAspect="1"/>
          </p:cNvPicPr>
          <p:nvPr/>
        </p:nvPicPr>
        <p:blipFill>
          <a:blip r:embed="rId2"/>
          <a:stretch>
            <a:fillRect/>
          </a:stretch>
        </p:blipFill>
        <p:spPr>
          <a:xfrm>
            <a:off x="9420225" y="3038653"/>
            <a:ext cx="2029108" cy="2162477"/>
          </a:xfrm>
          <a:prstGeom prst="rect">
            <a:avLst/>
          </a:prstGeom>
          <a:solidFill>
            <a:schemeClr val="accent1">
              <a:lumMod val="60000"/>
              <a:lumOff val="40000"/>
            </a:schemeClr>
          </a:solidFill>
        </p:spPr>
      </p:pic>
    </p:spTree>
    <p:extLst>
      <p:ext uri="{BB962C8B-B14F-4D97-AF65-F5344CB8AC3E}">
        <p14:creationId xmlns:p14="http://schemas.microsoft.com/office/powerpoint/2010/main" val="57102237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tx2">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4FC84-C172-F2B7-D0EA-4F9249742F7A}"/>
              </a:ext>
            </a:extLst>
          </p:cNvPr>
          <p:cNvSpPr>
            <a:spLocks noGrp="1"/>
          </p:cNvSpPr>
          <p:nvPr>
            <p:ph type="title"/>
          </p:nvPr>
        </p:nvSpPr>
        <p:spPr>
          <a:xfrm>
            <a:off x="838201" y="365125"/>
            <a:ext cx="7997574" cy="857499"/>
          </a:xfrm>
        </p:spPr>
        <p:txBody>
          <a:bodyPr>
            <a:normAutofit/>
          </a:bodyPr>
          <a:lstStyle/>
          <a:p>
            <a:r>
              <a:rPr lang="en-GB" sz="3000" b="1" dirty="0">
                <a:solidFill>
                  <a:schemeClr val="bg1"/>
                </a:solidFill>
              </a:rPr>
              <a:t>CONT…</a:t>
            </a:r>
            <a:endParaRPr lang="en-ZA" sz="3000" b="1" dirty="0">
              <a:solidFill>
                <a:schemeClr val="bg1"/>
              </a:solidFill>
            </a:endParaRPr>
          </a:p>
        </p:txBody>
      </p:sp>
      <p:sp>
        <p:nvSpPr>
          <p:cNvPr id="3" name="Content Placeholder 2">
            <a:extLst>
              <a:ext uri="{FF2B5EF4-FFF2-40B4-BE49-F238E27FC236}">
                <a16:creationId xmlns:a16="http://schemas.microsoft.com/office/drawing/2014/main" id="{28E457A0-10E9-9C2E-662C-C086A3988905}"/>
              </a:ext>
            </a:extLst>
          </p:cNvPr>
          <p:cNvSpPr>
            <a:spLocks noGrp="1"/>
          </p:cNvSpPr>
          <p:nvPr>
            <p:ph idx="1"/>
          </p:nvPr>
        </p:nvSpPr>
        <p:spPr>
          <a:xfrm>
            <a:off x="838200" y="1253331"/>
            <a:ext cx="5257800" cy="4351338"/>
          </a:xfrm>
        </p:spPr>
        <p:txBody>
          <a:bodyPr>
            <a:normAutofit fontScale="55000" lnSpcReduction="20000"/>
          </a:bodyPr>
          <a:lstStyle/>
          <a:p>
            <a:pPr marL="0" indent="0">
              <a:buNone/>
            </a:pPr>
            <a:r>
              <a:rPr lang="en-ZA" b="0" dirty="0">
                <a:solidFill>
                  <a:srgbClr val="0CA1A6"/>
                </a:solidFill>
                <a:effectLst/>
                <a:latin typeface="Consolas" panose="020B0609020204030204" pitchFamily="49" charset="0"/>
              </a:rPr>
              <a:t>void</a:t>
            </a:r>
            <a:r>
              <a:rPr lang="en-ZA" b="0" dirty="0">
                <a:solidFill>
                  <a:srgbClr val="DAE3E3"/>
                </a:solidFill>
                <a:effectLst/>
                <a:latin typeface="Consolas" panose="020B0609020204030204" pitchFamily="49" charset="0"/>
              </a:rPr>
              <a:t> </a:t>
            </a:r>
            <a:r>
              <a:rPr lang="en-ZA" b="0" dirty="0">
                <a:solidFill>
                  <a:srgbClr val="F39C12"/>
                </a:solidFill>
                <a:effectLst/>
                <a:latin typeface="Consolas" panose="020B0609020204030204" pitchFamily="49" charset="0"/>
              </a:rPr>
              <a:t>setup</a:t>
            </a:r>
            <a:r>
              <a:rPr lang="en-ZA" b="0" dirty="0">
                <a:solidFill>
                  <a:srgbClr val="DAE3E3"/>
                </a:solidFill>
                <a:effectLst/>
                <a:latin typeface="Consolas" panose="020B0609020204030204" pitchFamily="49" charset="0"/>
              </a:rPr>
              <a:t>() {</a:t>
            </a:r>
          </a:p>
          <a:p>
            <a:pPr marL="0" indent="0">
              <a:buNone/>
            </a:pPr>
            <a:r>
              <a:rPr lang="en-ZA" b="0" dirty="0">
                <a:solidFill>
                  <a:srgbClr val="DAE3E3"/>
                </a:solidFill>
                <a:effectLst/>
                <a:latin typeface="Consolas" panose="020B0609020204030204" pitchFamily="49" charset="0"/>
              </a:rPr>
              <a:t>  </a:t>
            </a:r>
            <a:r>
              <a:rPr lang="en-ZA" b="0" dirty="0">
                <a:solidFill>
                  <a:srgbClr val="F39C12"/>
                </a:solidFill>
                <a:effectLst/>
                <a:latin typeface="Consolas" panose="020B0609020204030204" pitchFamily="49" charset="0"/>
              </a:rPr>
              <a:t>Serial</a:t>
            </a:r>
            <a:r>
              <a:rPr lang="en-ZA" b="0" dirty="0">
                <a:solidFill>
                  <a:srgbClr val="DAE3E3"/>
                </a:solidFill>
                <a:effectLst/>
                <a:latin typeface="Consolas" panose="020B0609020204030204" pitchFamily="49" charset="0"/>
              </a:rPr>
              <a:t>.</a:t>
            </a:r>
            <a:r>
              <a:rPr lang="en-ZA" b="0" dirty="0">
                <a:solidFill>
                  <a:srgbClr val="F39C12"/>
                </a:solidFill>
                <a:effectLst/>
                <a:latin typeface="Consolas" panose="020B0609020204030204" pitchFamily="49" charset="0"/>
              </a:rPr>
              <a:t>begin</a:t>
            </a:r>
            <a:r>
              <a:rPr lang="en-ZA" b="0" dirty="0">
                <a:solidFill>
                  <a:srgbClr val="DAE3E3"/>
                </a:solidFill>
                <a:effectLst/>
                <a:latin typeface="Consolas" panose="020B0609020204030204" pitchFamily="49" charset="0"/>
              </a:rPr>
              <a:t>(</a:t>
            </a:r>
            <a:r>
              <a:rPr lang="en-ZA" b="0" dirty="0">
                <a:solidFill>
                  <a:srgbClr val="7FCBCD"/>
                </a:solidFill>
                <a:effectLst/>
                <a:latin typeface="Consolas" panose="020B0609020204030204" pitchFamily="49" charset="0"/>
              </a:rPr>
              <a:t>115200</a:t>
            </a:r>
            <a:r>
              <a:rPr lang="en-ZA" b="0" dirty="0">
                <a:solidFill>
                  <a:srgbClr val="DAE3E3"/>
                </a:solidFill>
                <a:effectLst/>
                <a:latin typeface="Consolas" panose="020B0609020204030204" pitchFamily="49" charset="0"/>
              </a:rPr>
              <a:t>);</a:t>
            </a:r>
            <a:endParaRPr lang="en-ZA" dirty="0">
              <a:solidFill>
                <a:srgbClr val="DAE3E3"/>
              </a:solidFill>
              <a:latin typeface="Consolas" panose="020B0609020204030204" pitchFamily="49" charset="0"/>
            </a:endParaRPr>
          </a:p>
          <a:p>
            <a:pPr marL="0" indent="0">
              <a:buNone/>
            </a:pPr>
            <a:r>
              <a:rPr lang="en-ZA" b="0" dirty="0">
                <a:solidFill>
                  <a:srgbClr val="F39C12"/>
                </a:solidFill>
                <a:effectLst/>
                <a:latin typeface="Consolas" panose="020B0609020204030204" pitchFamily="49" charset="0"/>
              </a:rPr>
              <a:t>  Serial</a:t>
            </a:r>
            <a:r>
              <a:rPr lang="en-ZA" b="0" dirty="0">
                <a:solidFill>
                  <a:srgbClr val="DAE3E3"/>
                </a:solidFill>
                <a:effectLst/>
                <a:latin typeface="Consolas" panose="020B0609020204030204" pitchFamily="49" charset="0"/>
              </a:rPr>
              <a:t>.</a:t>
            </a:r>
            <a:r>
              <a:rPr lang="en-ZA" b="0" dirty="0">
                <a:solidFill>
                  <a:srgbClr val="F39C12"/>
                </a:solidFill>
                <a:effectLst/>
                <a:latin typeface="Consolas" panose="020B0609020204030204" pitchFamily="49" charset="0"/>
              </a:rPr>
              <a:t>println</a:t>
            </a:r>
            <a:r>
              <a:rPr lang="en-ZA" b="0" dirty="0">
                <a:solidFill>
                  <a:srgbClr val="DAE3E3"/>
                </a:solidFill>
                <a:effectLst/>
                <a:latin typeface="Consolas" panose="020B0609020204030204" pitchFamily="49" charset="0"/>
              </a:rPr>
              <a:t>(</a:t>
            </a:r>
            <a:r>
              <a:rPr lang="en-ZA" b="0" dirty="0">
                <a:solidFill>
                  <a:srgbClr val="7FCBCD"/>
                </a:solidFill>
                <a:effectLst/>
                <a:latin typeface="Consolas" panose="020B0609020204030204" pitchFamily="49" charset="0"/>
              </a:rPr>
              <a:t>"Starting"</a:t>
            </a:r>
            <a:r>
              <a:rPr lang="en-ZA" b="0" dirty="0">
                <a:solidFill>
                  <a:srgbClr val="DAE3E3"/>
                </a:solidFill>
                <a:effectLst/>
                <a:latin typeface="Consolas" panose="020B0609020204030204" pitchFamily="49" charset="0"/>
              </a:rPr>
              <a:t>);</a:t>
            </a:r>
          </a:p>
          <a:p>
            <a:pPr marL="0" indent="0">
              <a:buNone/>
            </a:pPr>
            <a:r>
              <a:rPr lang="en-ZA" b="0" dirty="0">
                <a:solidFill>
                  <a:srgbClr val="DAE3E3"/>
                </a:solidFill>
                <a:effectLst/>
                <a:latin typeface="Consolas" panose="020B0609020204030204" pitchFamily="49" charset="0"/>
              </a:rPr>
              <a:t>  </a:t>
            </a:r>
            <a:r>
              <a:rPr lang="en-ZA" b="0" dirty="0">
                <a:solidFill>
                  <a:srgbClr val="F39C12"/>
                </a:solidFill>
                <a:effectLst/>
                <a:latin typeface="Consolas" panose="020B0609020204030204" pitchFamily="49" charset="0"/>
              </a:rPr>
              <a:t>ttn</a:t>
            </a:r>
            <a:r>
              <a:rPr lang="en-ZA" b="0" dirty="0">
                <a:solidFill>
                  <a:srgbClr val="DAE3E3"/>
                </a:solidFill>
                <a:effectLst/>
                <a:latin typeface="Consolas" panose="020B0609020204030204" pitchFamily="49" charset="0"/>
              </a:rPr>
              <a:t>.</a:t>
            </a:r>
            <a:r>
              <a:rPr lang="en-ZA" b="0" dirty="0">
                <a:solidFill>
                  <a:srgbClr val="F39C12"/>
                </a:solidFill>
                <a:effectLst/>
                <a:latin typeface="Consolas" panose="020B0609020204030204" pitchFamily="49" charset="0"/>
              </a:rPr>
              <a:t>begin</a:t>
            </a:r>
            <a:r>
              <a:rPr lang="en-ZA" b="0" dirty="0">
                <a:solidFill>
                  <a:srgbClr val="DAE3E3"/>
                </a:solidFill>
                <a:effectLst/>
                <a:latin typeface="Consolas" panose="020B0609020204030204" pitchFamily="49" charset="0"/>
              </a:rPr>
              <a:t>();</a:t>
            </a:r>
          </a:p>
          <a:p>
            <a:pPr marL="0" indent="0">
              <a:buNone/>
            </a:pPr>
            <a:r>
              <a:rPr lang="en-ZA" b="0" dirty="0">
                <a:solidFill>
                  <a:srgbClr val="DAE3E3"/>
                </a:solidFill>
                <a:effectLst/>
                <a:latin typeface="Consolas" panose="020B0609020204030204" pitchFamily="49" charset="0"/>
              </a:rPr>
              <a:t>  </a:t>
            </a:r>
            <a:r>
              <a:rPr lang="en-ZA" b="0" dirty="0">
                <a:solidFill>
                  <a:srgbClr val="F39C12"/>
                </a:solidFill>
                <a:effectLst/>
                <a:latin typeface="Consolas" panose="020B0609020204030204" pitchFamily="49" charset="0"/>
              </a:rPr>
              <a:t>ttn</a:t>
            </a:r>
            <a:r>
              <a:rPr lang="en-ZA" b="0" dirty="0">
                <a:solidFill>
                  <a:srgbClr val="DAE3E3"/>
                </a:solidFill>
                <a:effectLst/>
                <a:latin typeface="Consolas" panose="020B0609020204030204" pitchFamily="49" charset="0"/>
              </a:rPr>
              <a:t>.</a:t>
            </a:r>
            <a:r>
              <a:rPr lang="en-ZA" b="0" dirty="0">
                <a:solidFill>
                  <a:srgbClr val="F39C12"/>
                </a:solidFill>
                <a:effectLst/>
                <a:latin typeface="Consolas" panose="020B0609020204030204" pitchFamily="49" charset="0"/>
              </a:rPr>
              <a:t>onMessage</a:t>
            </a:r>
            <a:r>
              <a:rPr lang="en-ZA" b="0" dirty="0">
                <a:solidFill>
                  <a:srgbClr val="DAE3E3"/>
                </a:solidFill>
                <a:effectLst/>
                <a:latin typeface="Consolas" panose="020B0609020204030204" pitchFamily="49" charset="0"/>
              </a:rPr>
              <a:t>(message);  </a:t>
            </a:r>
          </a:p>
          <a:p>
            <a:pPr marL="0" indent="0">
              <a:buNone/>
            </a:pPr>
            <a:r>
              <a:rPr lang="en-ZA" b="0" dirty="0">
                <a:solidFill>
                  <a:srgbClr val="DAE3E3"/>
                </a:solidFill>
                <a:effectLst/>
                <a:latin typeface="Consolas" panose="020B0609020204030204" pitchFamily="49" charset="0"/>
              </a:rPr>
              <a:t>  </a:t>
            </a:r>
            <a:r>
              <a:rPr lang="en-ZA" b="0" dirty="0" err="1">
                <a:solidFill>
                  <a:srgbClr val="F39C12"/>
                </a:solidFill>
                <a:effectLst/>
                <a:latin typeface="Consolas" panose="020B0609020204030204" pitchFamily="49" charset="0"/>
              </a:rPr>
              <a:t>ttn</a:t>
            </a:r>
            <a:r>
              <a:rPr lang="en-ZA" b="0" dirty="0" err="1">
                <a:solidFill>
                  <a:srgbClr val="DAE3E3"/>
                </a:solidFill>
                <a:effectLst/>
                <a:latin typeface="Consolas" panose="020B0609020204030204" pitchFamily="49" charset="0"/>
              </a:rPr>
              <a:t>.</a:t>
            </a:r>
            <a:r>
              <a:rPr lang="en-ZA" b="0" dirty="0" err="1">
                <a:solidFill>
                  <a:srgbClr val="F39C12"/>
                </a:solidFill>
                <a:effectLst/>
                <a:latin typeface="Consolas" panose="020B0609020204030204" pitchFamily="49" charset="0"/>
              </a:rPr>
              <a:t>join</a:t>
            </a:r>
            <a:r>
              <a:rPr lang="en-ZA" b="0" dirty="0">
                <a:solidFill>
                  <a:srgbClr val="DAE3E3"/>
                </a:solidFill>
                <a:effectLst/>
                <a:latin typeface="Consolas" panose="020B0609020204030204" pitchFamily="49" charset="0"/>
              </a:rPr>
              <a:t>(devEui, appEui, appKey);</a:t>
            </a:r>
          </a:p>
          <a:p>
            <a:pPr marL="0" indent="0">
              <a:buNone/>
            </a:pPr>
            <a:r>
              <a:rPr lang="en-ZA" b="0" dirty="0">
                <a:solidFill>
                  <a:srgbClr val="DAE3E3"/>
                </a:solidFill>
                <a:effectLst/>
                <a:latin typeface="Consolas" panose="020B0609020204030204" pitchFamily="49" charset="0"/>
              </a:rPr>
              <a:t>  </a:t>
            </a:r>
            <a:r>
              <a:rPr lang="en-ZA" b="0" dirty="0" err="1">
                <a:solidFill>
                  <a:srgbClr val="F39C12"/>
                </a:solidFill>
                <a:effectLst/>
                <a:latin typeface="Consolas" panose="020B0609020204030204" pitchFamily="49" charset="0"/>
              </a:rPr>
              <a:t>Serial</a:t>
            </a:r>
            <a:r>
              <a:rPr lang="en-ZA" b="0" dirty="0" err="1">
                <a:solidFill>
                  <a:srgbClr val="DAE3E3"/>
                </a:solidFill>
                <a:effectLst/>
                <a:latin typeface="Consolas" panose="020B0609020204030204" pitchFamily="49" charset="0"/>
              </a:rPr>
              <a:t>.</a:t>
            </a:r>
            <a:r>
              <a:rPr lang="en-ZA" b="0" dirty="0" err="1">
                <a:solidFill>
                  <a:srgbClr val="F39C12"/>
                </a:solidFill>
                <a:effectLst/>
                <a:latin typeface="Consolas" panose="020B0609020204030204" pitchFamily="49" charset="0"/>
              </a:rPr>
              <a:t>print</a:t>
            </a:r>
            <a:r>
              <a:rPr lang="en-ZA" b="0" dirty="0">
                <a:solidFill>
                  <a:srgbClr val="DAE3E3"/>
                </a:solidFill>
                <a:effectLst/>
                <a:latin typeface="Consolas" panose="020B0609020204030204" pitchFamily="49" charset="0"/>
              </a:rPr>
              <a:t>(</a:t>
            </a:r>
            <a:r>
              <a:rPr lang="en-ZA" b="0" dirty="0">
                <a:solidFill>
                  <a:srgbClr val="7FCBCD"/>
                </a:solidFill>
                <a:effectLst/>
                <a:latin typeface="Consolas" panose="020B0609020204030204" pitchFamily="49" charset="0"/>
              </a:rPr>
              <a:t>"Joining TTN "</a:t>
            </a:r>
            <a:r>
              <a:rPr lang="en-ZA" b="0" dirty="0">
                <a:solidFill>
                  <a:srgbClr val="DAE3E3"/>
                </a:solidFill>
                <a:effectLst/>
                <a:latin typeface="Consolas" panose="020B0609020204030204" pitchFamily="49" charset="0"/>
              </a:rPr>
              <a:t>);</a:t>
            </a:r>
          </a:p>
          <a:p>
            <a:pPr marL="0" indent="0">
              <a:buNone/>
            </a:pPr>
            <a:r>
              <a:rPr lang="en-ZA" b="0" dirty="0">
                <a:solidFill>
                  <a:srgbClr val="DAE3E3"/>
                </a:solidFill>
                <a:effectLst/>
                <a:latin typeface="Consolas" panose="020B0609020204030204" pitchFamily="49" charset="0"/>
              </a:rPr>
              <a:t>  </a:t>
            </a:r>
            <a:r>
              <a:rPr lang="en-ZA" b="0" dirty="0">
                <a:solidFill>
                  <a:srgbClr val="C586C0"/>
                </a:solidFill>
                <a:effectLst/>
                <a:latin typeface="Consolas" panose="020B0609020204030204" pitchFamily="49" charset="0"/>
              </a:rPr>
              <a:t>while</a:t>
            </a:r>
            <a:r>
              <a:rPr lang="en-ZA" b="0" dirty="0">
                <a:solidFill>
                  <a:srgbClr val="DAE3E3"/>
                </a:solidFill>
                <a:effectLst/>
                <a:latin typeface="Consolas" panose="020B0609020204030204" pitchFamily="49" charset="0"/>
              </a:rPr>
              <a:t> (!</a:t>
            </a:r>
            <a:r>
              <a:rPr lang="en-ZA" b="0" dirty="0">
                <a:solidFill>
                  <a:srgbClr val="F39C12"/>
                </a:solidFill>
                <a:effectLst/>
                <a:latin typeface="Consolas" panose="020B0609020204030204" pitchFamily="49" charset="0"/>
              </a:rPr>
              <a:t>ttn</a:t>
            </a:r>
            <a:r>
              <a:rPr lang="en-ZA" b="0" dirty="0">
                <a:solidFill>
                  <a:srgbClr val="DAE3E3"/>
                </a:solidFill>
                <a:effectLst/>
                <a:latin typeface="Consolas" panose="020B0609020204030204" pitchFamily="49" charset="0"/>
              </a:rPr>
              <a:t>.</a:t>
            </a:r>
            <a:r>
              <a:rPr lang="en-ZA" b="0" dirty="0">
                <a:solidFill>
                  <a:srgbClr val="F39C12"/>
                </a:solidFill>
                <a:effectLst/>
                <a:latin typeface="Consolas" panose="020B0609020204030204" pitchFamily="49" charset="0"/>
              </a:rPr>
              <a:t>isJoined</a:t>
            </a:r>
            <a:r>
              <a:rPr lang="en-ZA" b="0" dirty="0">
                <a:solidFill>
                  <a:srgbClr val="DAE3E3"/>
                </a:solidFill>
                <a:effectLst/>
                <a:latin typeface="Consolas" panose="020B0609020204030204" pitchFamily="49" charset="0"/>
              </a:rPr>
              <a:t>()) {</a:t>
            </a:r>
          </a:p>
          <a:p>
            <a:pPr marL="0" indent="0">
              <a:buNone/>
            </a:pPr>
            <a:r>
              <a:rPr lang="en-ZA" b="0" dirty="0">
                <a:solidFill>
                  <a:srgbClr val="DAE3E3"/>
                </a:solidFill>
                <a:effectLst/>
                <a:latin typeface="Consolas" panose="020B0609020204030204" pitchFamily="49" charset="0"/>
              </a:rPr>
              <a:t>    </a:t>
            </a:r>
            <a:r>
              <a:rPr lang="en-ZA" b="0" dirty="0">
                <a:solidFill>
                  <a:srgbClr val="F39C12"/>
                </a:solidFill>
                <a:effectLst/>
                <a:latin typeface="Consolas" panose="020B0609020204030204" pitchFamily="49" charset="0"/>
              </a:rPr>
              <a:t>Serial</a:t>
            </a:r>
            <a:r>
              <a:rPr lang="en-ZA" b="0" dirty="0">
                <a:solidFill>
                  <a:srgbClr val="DAE3E3"/>
                </a:solidFill>
                <a:effectLst/>
                <a:latin typeface="Consolas" panose="020B0609020204030204" pitchFamily="49" charset="0"/>
              </a:rPr>
              <a:t>.</a:t>
            </a:r>
            <a:r>
              <a:rPr lang="en-ZA" b="0" dirty="0">
                <a:solidFill>
                  <a:srgbClr val="F39C12"/>
                </a:solidFill>
                <a:effectLst/>
                <a:latin typeface="Consolas" panose="020B0609020204030204" pitchFamily="49" charset="0"/>
              </a:rPr>
              <a:t>print</a:t>
            </a:r>
            <a:r>
              <a:rPr lang="en-ZA" b="0" dirty="0">
                <a:solidFill>
                  <a:srgbClr val="DAE3E3"/>
                </a:solidFill>
                <a:effectLst/>
                <a:latin typeface="Consolas" panose="020B0609020204030204" pitchFamily="49" charset="0"/>
              </a:rPr>
              <a:t>(</a:t>
            </a:r>
            <a:r>
              <a:rPr lang="en-ZA" b="0" dirty="0">
                <a:solidFill>
                  <a:srgbClr val="7FCBCD"/>
                </a:solidFill>
                <a:effectLst/>
                <a:latin typeface="Consolas" panose="020B0609020204030204" pitchFamily="49" charset="0"/>
              </a:rPr>
              <a:t>"."</a:t>
            </a:r>
            <a:r>
              <a:rPr lang="en-ZA" b="0" dirty="0">
                <a:solidFill>
                  <a:srgbClr val="DAE3E3"/>
                </a:solidFill>
                <a:effectLst/>
                <a:latin typeface="Consolas" panose="020B0609020204030204" pitchFamily="49" charset="0"/>
              </a:rPr>
              <a:t>);</a:t>
            </a:r>
          </a:p>
          <a:p>
            <a:pPr marL="0" indent="0">
              <a:buNone/>
            </a:pPr>
            <a:r>
              <a:rPr lang="en-ZA" b="0" dirty="0">
                <a:solidFill>
                  <a:srgbClr val="DAE3E3"/>
                </a:solidFill>
                <a:effectLst/>
                <a:latin typeface="Consolas" panose="020B0609020204030204" pitchFamily="49" charset="0"/>
              </a:rPr>
              <a:t>    </a:t>
            </a:r>
            <a:r>
              <a:rPr lang="en-ZA" b="0" dirty="0">
                <a:solidFill>
                  <a:srgbClr val="F39C12"/>
                </a:solidFill>
                <a:effectLst/>
                <a:latin typeface="Consolas" panose="020B0609020204030204" pitchFamily="49" charset="0"/>
              </a:rPr>
              <a:t>delay</a:t>
            </a:r>
            <a:r>
              <a:rPr lang="en-ZA" b="0" dirty="0">
                <a:solidFill>
                  <a:srgbClr val="DAE3E3"/>
                </a:solidFill>
                <a:effectLst/>
                <a:latin typeface="Consolas" panose="020B0609020204030204" pitchFamily="49" charset="0"/>
              </a:rPr>
              <a:t>(</a:t>
            </a:r>
            <a:r>
              <a:rPr lang="en-ZA" b="0" dirty="0">
                <a:solidFill>
                  <a:srgbClr val="7FCBCD"/>
                </a:solidFill>
                <a:effectLst/>
                <a:latin typeface="Consolas" panose="020B0609020204030204" pitchFamily="49" charset="0"/>
              </a:rPr>
              <a:t>500</a:t>
            </a:r>
            <a:r>
              <a:rPr lang="en-ZA" b="0" dirty="0">
                <a:solidFill>
                  <a:srgbClr val="DAE3E3"/>
                </a:solidFill>
                <a:effectLst/>
                <a:latin typeface="Consolas" panose="020B0609020204030204" pitchFamily="49" charset="0"/>
              </a:rPr>
              <a:t>);</a:t>
            </a:r>
          </a:p>
          <a:p>
            <a:pPr marL="0" indent="0">
              <a:buNone/>
            </a:pPr>
            <a:r>
              <a:rPr lang="en-ZA" b="0" dirty="0">
                <a:solidFill>
                  <a:srgbClr val="DAE3E3"/>
                </a:solidFill>
                <a:effectLst/>
                <a:latin typeface="Consolas" panose="020B0609020204030204" pitchFamily="49" charset="0"/>
              </a:rPr>
              <a:t>  }</a:t>
            </a:r>
          </a:p>
          <a:p>
            <a:pPr marL="0" indent="0">
              <a:buNone/>
            </a:pPr>
            <a:r>
              <a:rPr lang="en-ZA" b="0" dirty="0">
                <a:solidFill>
                  <a:srgbClr val="DAE3E3"/>
                </a:solidFill>
                <a:effectLst/>
                <a:latin typeface="Consolas" panose="020B0609020204030204" pitchFamily="49" charset="0"/>
              </a:rPr>
              <a:t>  </a:t>
            </a:r>
            <a:r>
              <a:rPr lang="en-ZA" b="0" dirty="0">
                <a:solidFill>
                  <a:srgbClr val="F39C12"/>
                </a:solidFill>
                <a:effectLst/>
                <a:latin typeface="Consolas" panose="020B0609020204030204" pitchFamily="49" charset="0"/>
              </a:rPr>
              <a:t>Serial</a:t>
            </a:r>
            <a:r>
              <a:rPr lang="en-ZA" b="0" dirty="0">
                <a:solidFill>
                  <a:srgbClr val="DAE3E3"/>
                </a:solidFill>
                <a:effectLst/>
                <a:latin typeface="Consolas" panose="020B0609020204030204" pitchFamily="49" charset="0"/>
              </a:rPr>
              <a:t>.</a:t>
            </a:r>
            <a:r>
              <a:rPr lang="en-ZA" b="0" dirty="0">
                <a:solidFill>
                  <a:srgbClr val="F39C12"/>
                </a:solidFill>
                <a:effectLst/>
                <a:latin typeface="Consolas" panose="020B0609020204030204" pitchFamily="49" charset="0"/>
              </a:rPr>
              <a:t>println</a:t>
            </a:r>
            <a:r>
              <a:rPr lang="en-ZA" b="0" dirty="0">
                <a:solidFill>
                  <a:srgbClr val="DAE3E3"/>
                </a:solidFill>
                <a:effectLst/>
                <a:latin typeface="Consolas" panose="020B0609020204030204" pitchFamily="49" charset="0"/>
              </a:rPr>
              <a:t>(</a:t>
            </a:r>
            <a:r>
              <a:rPr lang="en-ZA" b="0" dirty="0">
                <a:solidFill>
                  <a:srgbClr val="7FCBCD"/>
                </a:solidFill>
                <a:effectLst/>
                <a:latin typeface="Consolas" panose="020B0609020204030204" pitchFamily="49" charset="0"/>
              </a:rPr>
              <a:t>"\njoined !"</a:t>
            </a:r>
            <a:r>
              <a:rPr lang="en-ZA" b="0" dirty="0">
                <a:solidFill>
                  <a:srgbClr val="DAE3E3"/>
                </a:solidFill>
                <a:effectLst/>
                <a:latin typeface="Consolas" panose="020B0609020204030204" pitchFamily="49" charset="0"/>
              </a:rPr>
              <a:t>);</a:t>
            </a:r>
          </a:p>
          <a:p>
            <a:pPr marL="0" indent="0">
              <a:buNone/>
            </a:pPr>
            <a:r>
              <a:rPr lang="en-ZA" b="0" dirty="0">
                <a:solidFill>
                  <a:srgbClr val="DAE3E3"/>
                </a:solidFill>
                <a:effectLst/>
                <a:latin typeface="Consolas" panose="020B0609020204030204" pitchFamily="49" charset="0"/>
              </a:rPr>
              <a:t>  </a:t>
            </a:r>
            <a:r>
              <a:rPr lang="en-ZA" b="0" dirty="0">
                <a:solidFill>
                  <a:srgbClr val="F39C12"/>
                </a:solidFill>
                <a:effectLst/>
                <a:latin typeface="Consolas" panose="020B0609020204030204" pitchFamily="49" charset="0"/>
              </a:rPr>
              <a:t>ttn</a:t>
            </a:r>
            <a:r>
              <a:rPr lang="en-ZA" b="0" dirty="0">
                <a:solidFill>
                  <a:srgbClr val="DAE3E3"/>
                </a:solidFill>
                <a:effectLst/>
                <a:latin typeface="Consolas" panose="020B0609020204030204" pitchFamily="49" charset="0"/>
              </a:rPr>
              <a:t>.</a:t>
            </a:r>
            <a:r>
              <a:rPr lang="en-ZA" b="0" dirty="0">
                <a:solidFill>
                  <a:srgbClr val="F39C12"/>
                </a:solidFill>
                <a:effectLst/>
                <a:latin typeface="Consolas" panose="020B0609020204030204" pitchFamily="49" charset="0"/>
              </a:rPr>
              <a:t>showStatus</a:t>
            </a:r>
            <a:r>
              <a:rPr lang="en-ZA" b="0" dirty="0">
                <a:solidFill>
                  <a:srgbClr val="DAE3E3"/>
                </a:solidFill>
                <a:effectLst/>
                <a:latin typeface="Consolas" panose="020B0609020204030204" pitchFamily="49" charset="0"/>
              </a:rPr>
              <a:t>();</a:t>
            </a:r>
          </a:p>
          <a:p>
            <a:pPr marL="0" indent="0">
              <a:buNone/>
            </a:pPr>
            <a:r>
              <a:rPr lang="en-ZA" b="0" dirty="0">
                <a:solidFill>
                  <a:srgbClr val="DAE3E3"/>
                </a:solidFill>
                <a:effectLst/>
                <a:latin typeface="Consolas" panose="020B0609020204030204" pitchFamily="49" charset="0"/>
              </a:rPr>
              <a:t>}</a:t>
            </a:r>
          </a:p>
        </p:txBody>
      </p:sp>
    </p:spTree>
    <p:extLst>
      <p:ext uri="{BB962C8B-B14F-4D97-AF65-F5344CB8AC3E}">
        <p14:creationId xmlns:p14="http://schemas.microsoft.com/office/powerpoint/2010/main" val="169425785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tx2">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4FC84-C172-F2B7-D0EA-4F9249742F7A}"/>
              </a:ext>
            </a:extLst>
          </p:cNvPr>
          <p:cNvSpPr>
            <a:spLocks noGrp="1"/>
          </p:cNvSpPr>
          <p:nvPr>
            <p:ph type="title"/>
          </p:nvPr>
        </p:nvSpPr>
        <p:spPr>
          <a:xfrm>
            <a:off x="838201" y="365125"/>
            <a:ext cx="7997574" cy="857499"/>
          </a:xfrm>
        </p:spPr>
        <p:txBody>
          <a:bodyPr>
            <a:noAutofit/>
          </a:bodyPr>
          <a:lstStyle/>
          <a:p>
            <a:r>
              <a:rPr lang="en-GB" sz="3000" b="1" dirty="0">
                <a:solidFill>
                  <a:schemeClr val="bg1"/>
                </a:solidFill>
              </a:rPr>
              <a:t>CONT…</a:t>
            </a:r>
            <a:endParaRPr lang="en-ZA" sz="3000" b="1" dirty="0">
              <a:solidFill>
                <a:schemeClr val="bg1"/>
              </a:solidFill>
            </a:endParaRPr>
          </a:p>
        </p:txBody>
      </p:sp>
      <p:sp>
        <p:nvSpPr>
          <p:cNvPr id="3" name="Content Placeholder 2">
            <a:extLst>
              <a:ext uri="{FF2B5EF4-FFF2-40B4-BE49-F238E27FC236}">
                <a16:creationId xmlns:a16="http://schemas.microsoft.com/office/drawing/2014/main" id="{28E457A0-10E9-9C2E-662C-C086A3988905}"/>
              </a:ext>
            </a:extLst>
          </p:cNvPr>
          <p:cNvSpPr>
            <a:spLocks noGrp="1"/>
          </p:cNvSpPr>
          <p:nvPr>
            <p:ph idx="1"/>
          </p:nvPr>
        </p:nvSpPr>
        <p:spPr>
          <a:xfrm>
            <a:off x="838200" y="1416050"/>
            <a:ext cx="10515600" cy="4351338"/>
          </a:xfrm>
        </p:spPr>
        <p:txBody>
          <a:bodyPr>
            <a:noAutofit/>
          </a:bodyPr>
          <a:lstStyle/>
          <a:p>
            <a:pPr marL="0" indent="0">
              <a:buNone/>
            </a:pPr>
            <a:r>
              <a:rPr lang="en-ZA" sz="1500" b="0" dirty="0">
                <a:solidFill>
                  <a:srgbClr val="0CA1A6"/>
                </a:solidFill>
                <a:effectLst/>
                <a:latin typeface="Consolas" panose="020B0609020204030204" pitchFamily="49" charset="0"/>
              </a:rPr>
              <a:t>void</a:t>
            </a:r>
            <a:r>
              <a:rPr lang="en-ZA" sz="1500" b="0" dirty="0">
                <a:solidFill>
                  <a:srgbClr val="DAE3E3"/>
                </a:solidFill>
                <a:effectLst/>
                <a:latin typeface="Consolas" panose="020B0609020204030204" pitchFamily="49" charset="0"/>
              </a:rPr>
              <a:t> </a:t>
            </a:r>
            <a:r>
              <a:rPr lang="en-ZA" sz="1500" b="0" dirty="0">
                <a:solidFill>
                  <a:srgbClr val="F39C12"/>
                </a:solidFill>
                <a:effectLst/>
                <a:latin typeface="Consolas" panose="020B0609020204030204" pitchFamily="49" charset="0"/>
              </a:rPr>
              <a:t>loop</a:t>
            </a:r>
            <a:r>
              <a:rPr lang="en-ZA" sz="1500" b="0" dirty="0">
                <a:solidFill>
                  <a:srgbClr val="DAE3E3"/>
                </a:solidFill>
                <a:effectLst/>
                <a:latin typeface="Consolas" panose="020B0609020204030204" pitchFamily="49" charset="0"/>
              </a:rPr>
              <a:t>() {</a:t>
            </a:r>
          </a:p>
          <a:p>
            <a:pPr marL="0" indent="0">
              <a:buNone/>
            </a:pPr>
            <a:r>
              <a:rPr lang="en-ZA" sz="1500" b="0" dirty="0">
                <a:solidFill>
                  <a:srgbClr val="DAE3E3"/>
                </a:solidFill>
                <a:effectLst/>
                <a:latin typeface="Consolas" panose="020B0609020204030204" pitchFamily="49" charset="0"/>
              </a:rPr>
              <a:t>  </a:t>
            </a:r>
            <a:r>
              <a:rPr lang="en-ZA" sz="1500" b="0" dirty="0">
                <a:solidFill>
                  <a:srgbClr val="0CA1A6"/>
                </a:solidFill>
                <a:effectLst/>
                <a:latin typeface="Consolas" panose="020B0609020204030204" pitchFamily="49" charset="0"/>
              </a:rPr>
              <a:t>float</a:t>
            </a:r>
            <a:r>
              <a:rPr lang="en-ZA" sz="1500" b="0" dirty="0">
                <a:solidFill>
                  <a:srgbClr val="DAE3E3"/>
                </a:solidFill>
                <a:effectLst/>
                <a:latin typeface="Consolas" panose="020B0609020204030204" pitchFamily="49" charset="0"/>
              </a:rPr>
              <a:t> temperature = </a:t>
            </a:r>
            <a:r>
              <a:rPr lang="en-ZA" sz="1500" b="0" dirty="0">
                <a:solidFill>
                  <a:srgbClr val="F39C12"/>
                </a:solidFill>
                <a:effectLst/>
                <a:latin typeface="Consolas" panose="020B0609020204030204" pitchFamily="49" charset="0"/>
              </a:rPr>
              <a:t>random</a:t>
            </a:r>
            <a:r>
              <a:rPr lang="en-ZA" sz="1500" b="0" dirty="0">
                <a:solidFill>
                  <a:srgbClr val="DAE3E3"/>
                </a:solidFill>
                <a:effectLst/>
                <a:latin typeface="Consolas" panose="020B0609020204030204" pitchFamily="49" charset="0"/>
              </a:rPr>
              <a:t>(</a:t>
            </a:r>
            <a:r>
              <a:rPr lang="en-ZA" sz="1500" b="0" dirty="0">
                <a:solidFill>
                  <a:srgbClr val="7FCBCD"/>
                </a:solidFill>
                <a:effectLst/>
                <a:latin typeface="Consolas" panose="020B0609020204030204" pitchFamily="49" charset="0"/>
              </a:rPr>
              <a:t>30</a:t>
            </a:r>
            <a:r>
              <a:rPr lang="en-ZA" sz="1500" b="0" dirty="0">
                <a:solidFill>
                  <a:srgbClr val="DAE3E3"/>
                </a:solidFill>
                <a:effectLst/>
                <a:latin typeface="Consolas" panose="020B0609020204030204" pitchFamily="49" charset="0"/>
              </a:rPr>
              <a:t>, </a:t>
            </a:r>
            <a:r>
              <a:rPr lang="en-ZA" sz="1500" b="0" dirty="0">
                <a:solidFill>
                  <a:srgbClr val="7FCBCD"/>
                </a:solidFill>
                <a:effectLst/>
                <a:latin typeface="Consolas" panose="020B0609020204030204" pitchFamily="49" charset="0"/>
              </a:rPr>
              <a:t>40</a:t>
            </a:r>
            <a:r>
              <a:rPr lang="en-ZA" sz="1500" b="0" dirty="0">
                <a:solidFill>
                  <a:srgbClr val="DAE3E3"/>
                </a:solidFill>
                <a:effectLst/>
                <a:latin typeface="Consolas" panose="020B0609020204030204" pitchFamily="49" charset="0"/>
              </a:rPr>
              <a:t>);</a:t>
            </a:r>
          </a:p>
          <a:p>
            <a:pPr marL="0" indent="0">
              <a:buNone/>
            </a:pPr>
            <a:r>
              <a:rPr lang="en-ZA" sz="1500" b="0" dirty="0">
                <a:solidFill>
                  <a:srgbClr val="DAE3E3"/>
                </a:solidFill>
                <a:effectLst/>
                <a:latin typeface="Consolas" panose="020B0609020204030204" pitchFamily="49" charset="0"/>
              </a:rPr>
              <a:t>  </a:t>
            </a:r>
            <a:r>
              <a:rPr lang="en-ZA" sz="1500" b="0" dirty="0">
                <a:solidFill>
                  <a:srgbClr val="0CA1A6"/>
                </a:solidFill>
                <a:effectLst/>
                <a:latin typeface="Consolas" panose="020B0609020204030204" pitchFamily="49" charset="0"/>
              </a:rPr>
              <a:t>float</a:t>
            </a:r>
            <a:r>
              <a:rPr lang="en-ZA" sz="1500" b="0" dirty="0">
                <a:solidFill>
                  <a:srgbClr val="DAE3E3"/>
                </a:solidFill>
                <a:effectLst/>
                <a:latin typeface="Consolas" panose="020B0609020204030204" pitchFamily="49" charset="0"/>
              </a:rPr>
              <a:t> x = </a:t>
            </a:r>
            <a:r>
              <a:rPr lang="en-ZA" sz="1500" b="0" dirty="0">
                <a:solidFill>
                  <a:srgbClr val="F39C12"/>
                </a:solidFill>
                <a:effectLst/>
                <a:latin typeface="Consolas" panose="020B0609020204030204" pitchFamily="49" charset="0"/>
              </a:rPr>
              <a:t>random</a:t>
            </a:r>
            <a:r>
              <a:rPr lang="en-ZA" sz="1500" b="0" dirty="0">
                <a:solidFill>
                  <a:srgbClr val="DAE3E3"/>
                </a:solidFill>
                <a:effectLst/>
                <a:latin typeface="Consolas" panose="020B0609020204030204" pitchFamily="49" charset="0"/>
              </a:rPr>
              <a:t>(</a:t>
            </a:r>
            <a:r>
              <a:rPr lang="en-ZA" sz="1500" b="0" dirty="0">
                <a:solidFill>
                  <a:srgbClr val="7FCBCD"/>
                </a:solidFill>
                <a:effectLst/>
                <a:latin typeface="Consolas" panose="020B0609020204030204" pitchFamily="49" charset="0"/>
              </a:rPr>
              <a:t>0</a:t>
            </a:r>
            <a:r>
              <a:rPr lang="en-ZA" sz="1500" b="0" dirty="0">
                <a:solidFill>
                  <a:srgbClr val="DAE3E3"/>
                </a:solidFill>
                <a:effectLst/>
                <a:latin typeface="Consolas" panose="020B0609020204030204" pitchFamily="49" charset="0"/>
              </a:rPr>
              <a:t>, </a:t>
            </a:r>
            <a:r>
              <a:rPr lang="en-ZA" sz="1500" b="0" dirty="0">
                <a:solidFill>
                  <a:srgbClr val="7FCBCD"/>
                </a:solidFill>
                <a:effectLst/>
                <a:latin typeface="Consolas" panose="020B0609020204030204" pitchFamily="49" charset="0"/>
              </a:rPr>
              <a:t>100</a:t>
            </a:r>
            <a:r>
              <a:rPr lang="en-ZA" sz="1500" b="0" dirty="0">
                <a:solidFill>
                  <a:srgbClr val="DAE3E3"/>
                </a:solidFill>
                <a:effectLst/>
                <a:latin typeface="Consolas" panose="020B0609020204030204" pitchFamily="49" charset="0"/>
              </a:rPr>
              <a:t>);</a:t>
            </a:r>
            <a:r>
              <a:rPr lang="en-ZA" sz="1500" b="0" dirty="0">
                <a:solidFill>
                  <a:srgbClr val="7F8C8D"/>
                </a:solidFill>
                <a:effectLst/>
                <a:latin typeface="Consolas" panose="020B0609020204030204" pitchFamily="49" charset="0"/>
              </a:rPr>
              <a:t>  // Generate random X value between 0 and 100</a:t>
            </a:r>
            <a:endParaRPr lang="en-ZA" sz="1500" b="0" dirty="0">
              <a:solidFill>
                <a:srgbClr val="DAE3E3"/>
              </a:solidFill>
              <a:effectLst/>
              <a:latin typeface="Consolas" panose="020B0609020204030204" pitchFamily="49" charset="0"/>
            </a:endParaRPr>
          </a:p>
          <a:p>
            <a:pPr marL="0" indent="0">
              <a:buNone/>
            </a:pPr>
            <a:r>
              <a:rPr lang="en-ZA" sz="1500" b="0" dirty="0">
                <a:solidFill>
                  <a:srgbClr val="DAE3E3"/>
                </a:solidFill>
                <a:effectLst/>
                <a:latin typeface="Consolas" panose="020B0609020204030204" pitchFamily="49" charset="0"/>
              </a:rPr>
              <a:t>  </a:t>
            </a:r>
            <a:r>
              <a:rPr lang="en-ZA" sz="1500" b="0" dirty="0">
                <a:solidFill>
                  <a:srgbClr val="0CA1A6"/>
                </a:solidFill>
                <a:effectLst/>
                <a:latin typeface="Consolas" panose="020B0609020204030204" pitchFamily="49" charset="0"/>
              </a:rPr>
              <a:t>float</a:t>
            </a:r>
            <a:r>
              <a:rPr lang="en-ZA" sz="1500" b="0" dirty="0">
                <a:solidFill>
                  <a:srgbClr val="DAE3E3"/>
                </a:solidFill>
                <a:effectLst/>
                <a:latin typeface="Consolas" panose="020B0609020204030204" pitchFamily="49" charset="0"/>
              </a:rPr>
              <a:t> y = </a:t>
            </a:r>
            <a:r>
              <a:rPr lang="en-ZA" sz="1500" b="0" dirty="0">
                <a:solidFill>
                  <a:srgbClr val="F39C12"/>
                </a:solidFill>
                <a:effectLst/>
                <a:latin typeface="Consolas" panose="020B0609020204030204" pitchFamily="49" charset="0"/>
              </a:rPr>
              <a:t>random</a:t>
            </a:r>
            <a:r>
              <a:rPr lang="en-ZA" sz="1500" b="0" dirty="0">
                <a:solidFill>
                  <a:srgbClr val="DAE3E3"/>
                </a:solidFill>
                <a:effectLst/>
                <a:latin typeface="Consolas" panose="020B0609020204030204" pitchFamily="49" charset="0"/>
              </a:rPr>
              <a:t>(</a:t>
            </a:r>
            <a:r>
              <a:rPr lang="en-ZA" sz="1500" b="0" dirty="0">
                <a:solidFill>
                  <a:srgbClr val="7FCBCD"/>
                </a:solidFill>
                <a:effectLst/>
                <a:latin typeface="Consolas" panose="020B0609020204030204" pitchFamily="49" charset="0"/>
              </a:rPr>
              <a:t>0</a:t>
            </a:r>
            <a:r>
              <a:rPr lang="en-ZA" sz="1500" b="0" dirty="0">
                <a:solidFill>
                  <a:srgbClr val="DAE3E3"/>
                </a:solidFill>
                <a:effectLst/>
                <a:latin typeface="Consolas" panose="020B0609020204030204" pitchFamily="49" charset="0"/>
              </a:rPr>
              <a:t>, </a:t>
            </a:r>
            <a:r>
              <a:rPr lang="en-ZA" sz="1500" b="0" dirty="0">
                <a:solidFill>
                  <a:srgbClr val="7FCBCD"/>
                </a:solidFill>
                <a:effectLst/>
                <a:latin typeface="Consolas" panose="020B0609020204030204" pitchFamily="49" charset="0"/>
              </a:rPr>
              <a:t>100</a:t>
            </a:r>
            <a:r>
              <a:rPr lang="en-ZA" sz="1500" b="0" dirty="0">
                <a:solidFill>
                  <a:srgbClr val="DAE3E3"/>
                </a:solidFill>
                <a:effectLst/>
                <a:latin typeface="Consolas" panose="020B0609020204030204" pitchFamily="49" charset="0"/>
              </a:rPr>
              <a:t>);</a:t>
            </a:r>
            <a:r>
              <a:rPr lang="en-ZA" sz="1500" b="0" dirty="0">
                <a:solidFill>
                  <a:srgbClr val="7F8C8D"/>
                </a:solidFill>
                <a:effectLst/>
                <a:latin typeface="Consolas" panose="020B0609020204030204" pitchFamily="49" charset="0"/>
              </a:rPr>
              <a:t>  // Generate random Y value between 0 and 100</a:t>
            </a:r>
            <a:endParaRPr lang="en-ZA" sz="1500" b="0" dirty="0">
              <a:solidFill>
                <a:srgbClr val="DAE3E3"/>
              </a:solidFill>
              <a:effectLst/>
              <a:latin typeface="Consolas" panose="020B0609020204030204" pitchFamily="49" charset="0"/>
            </a:endParaRPr>
          </a:p>
          <a:p>
            <a:pPr marL="0" indent="0">
              <a:buNone/>
            </a:pPr>
            <a:br>
              <a:rPr lang="en-ZA" sz="1500" b="0" dirty="0">
                <a:solidFill>
                  <a:srgbClr val="DAE3E3"/>
                </a:solidFill>
                <a:effectLst/>
                <a:latin typeface="Consolas" panose="020B0609020204030204" pitchFamily="49" charset="0"/>
              </a:rPr>
            </a:br>
            <a:r>
              <a:rPr lang="en-ZA" sz="1500" b="0" dirty="0">
                <a:solidFill>
                  <a:srgbClr val="DAE3E3"/>
                </a:solidFill>
                <a:effectLst/>
                <a:latin typeface="Consolas" panose="020B0609020204030204" pitchFamily="49" charset="0"/>
              </a:rPr>
              <a:t>  x = </a:t>
            </a:r>
            <a:r>
              <a:rPr lang="en-ZA" sz="1500" b="0" dirty="0">
                <a:solidFill>
                  <a:srgbClr val="F39C12"/>
                </a:solidFill>
                <a:effectLst/>
                <a:latin typeface="Consolas" panose="020B0609020204030204" pitchFamily="49" charset="0"/>
              </a:rPr>
              <a:t>round</a:t>
            </a:r>
            <a:r>
              <a:rPr lang="en-ZA" sz="1500" b="0" dirty="0">
                <a:solidFill>
                  <a:srgbClr val="DAE3E3"/>
                </a:solidFill>
                <a:effectLst/>
                <a:latin typeface="Consolas" panose="020B0609020204030204" pitchFamily="49" charset="0"/>
              </a:rPr>
              <a:t>(x * </a:t>
            </a:r>
            <a:r>
              <a:rPr lang="en-ZA" sz="1500" b="0" dirty="0">
                <a:solidFill>
                  <a:srgbClr val="7FCBCD"/>
                </a:solidFill>
                <a:effectLst/>
                <a:latin typeface="Consolas" panose="020B0609020204030204" pitchFamily="49" charset="0"/>
              </a:rPr>
              <a:t>100.0</a:t>
            </a:r>
            <a:r>
              <a:rPr lang="en-ZA" sz="1500" b="0" dirty="0">
                <a:solidFill>
                  <a:srgbClr val="DAE3E3"/>
                </a:solidFill>
                <a:effectLst/>
                <a:latin typeface="Consolas" panose="020B0609020204030204" pitchFamily="49" charset="0"/>
              </a:rPr>
              <a:t>) / </a:t>
            </a:r>
            <a:r>
              <a:rPr lang="en-ZA" sz="1500" b="0" dirty="0">
                <a:solidFill>
                  <a:srgbClr val="7FCBCD"/>
                </a:solidFill>
                <a:effectLst/>
                <a:latin typeface="Consolas" panose="020B0609020204030204" pitchFamily="49" charset="0"/>
              </a:rPr>
              <a:t>100.0</a:t>
            </a:r>
            <a:r>
              <a:rPr lang="en-ZA" sz="1500" b="0" dirty="0">
                <a:solidFill>
                  <a:srgbClr val="DAE3E3"/>
                </a:solidFill>
                <a:effectLst/>
                <a:latin typeface="Consolas" panose="020B0609020204030204" pitchFamily="49" charset="0"/>
              </a:rPr>
              <a:t>;</a:t>
            </a:r>
          </a:p>
          <a:p>
            <a:pPr marL="0" indent="0">
              <a:buNone/>
            </a:pPr>
            <a:r>
              <a:rPr lang="en-ZA" sz="1500" b="0" dirty="0">
                <a:solidFill>
                  <a:srgbClr val="DAE3E3"/>
                </a:solidFill>
                <a:effectLst/>
                <a:latin typeface="Consolas" panose="020B0609020204030204" pitchFamily="49" charset="0"/>
              </a:rPr>
              <a:t>  y = </a:t>
            </a:r>
            <a:r>
              <a:rPr lang="en-ZA" sz="1500" b="0" dirty="0">
                <a:solidFill>
                  <a:srgbClr val="F39C12"/>
                </a:solidFill>
                <a:effectLst/>
                <a:latin typeface="Consolas" panose="020B0609020204030204" pitchFamily="49" charset="0"/>
              </a:rPr>
              <a:t>round</a:t>
            </a:r>
            <a:r>
              <a:rPr lang="en-ZA" sz="1500" b="0" dirty="0">
                <a:solidFill>
                  <a:srgbClr val="DAE3E3"/>
                </a:solidFill>
                <a:effectLst/>
                <a:latin typeface="Consolas" panose="020B0609020204030204" pitchFamily="49" charset="0"/>
              </a:rPr>
              <a:t>(y * </a:t>
            </a:r>
            <a:r>
              <a:rPr lang="en-ZA" sz="1500" b="0" dirty="0">
                <a:solidFill>
                  <a:srgbClr val="7FCBCD"/>
                </a:solidFill>
                <a:effectLst/>
                <a:latin typeface="Consolas" panose="020B0609020204030204" pitchFamily="49" charset="0"/>
              </a:rPr>
              <a:t>100.0</a:t>
            </a:r>
            <a:r>
              <a:rPr lang="en-ZA" sz="1500" b="0" dirty="0">
                <a:solidFill>
                  <a:srgbClr val="DAE3E3"/>
                </a:solidFill>
                <a:effectLst/>
                <a:latin typeface="Consolas" panose="020B0609020204030204" pitchFamily="49" charset="0"/>
              </a:rPr>
              <a:t>) / </a:t>
            </a:r>
            <a:r>
              <a:rPr lang="en-ZA" sz="1500" b="0" dirty="0">
                <a:solidFill>
                  <a:srgbClr val="7FCBCD"/>
                </a:solidFill>
                <a:effectLst/>
                <a:latin typeface="Consolas" panose="020B0609020204030204" pitchFamily="49" charset="0"/>
              </a:rPr>
              <a:t>100.0</a:t>
            </a:r>
            <a:r>
              <a:rPr lang="en-ZA" sz="1500" b="0" dirty="0">
                <a:solidFill>
                  <a:srgbClr val="DAE3E3"/>
                </a:solidFill>
                <a:effectLst/>
                <a:latin typeface="Consolas" panose="020B0609020204030204" pitchFamily="49" charset="0"/>
              </a:rPr>
              <a:t>;</a:t>
            </a:r>
          </a:p>
          <a:p>
            <a:pPr marL="0" indent="0">
              <a:buNone/>
            </a:pPr>
            <a:br>
              <a:rPr lang="en-ZA" sz="1500" b="0" dirty="0">
                <a:solidFill>
                  <a:srgbClr val="DAE3E3"/>
                </a:solidFill>
                <a:effectLst/>
                <a:latin typeface="Consolas" panose="020B0609020204030204" pitchFamily="49" charset="0"/>
              </a:rPr>
            </a:br>
            <a:r>
              <a:rPr lang="en-ZA" sz="1500" b="0" dirty="0">
                <a:solidFill>
                  <a:srgbClr val="DAE3E3"/>
                </a:solidFill>
                <a:effectLst/>
                <a:latin typeface="Consolas" panose="020B0609020204030204" pitchFamily="49" charset="0"/>
              </a:rPr>
              <a:t>  </a:t>
            </a:r>
            <a:r>
              <a:rPr lang="en-ZA" sz="1500" b="0" dirty="0" err="1">
                <a:solidFill>
                  <a:srgbClr val="F39C12"/>
                </a:solidFill>
                <a:effectLst/>
                <a:latin typeface="Consolas" panose="020B0609020204030204" pitchFamily="49" charset="0"/>
              </a:rPr>
              <a:t>lpp</a:t>
            </a:r>
            <a:r>
              <a:rPr lang="en-ZA" sz="1500" b="0" dirty="0" err="1">
                <a:solidFill>
                  <a:srgbClr val="DAE3E3"/>
                </a:solidFill>
                <a:effectLst/>
                <a:latin typeface="Consolas" panose="020B0609020204030204" pitchFamily="49" charset="0"/>
              </a:rPr>
              <a:t>.</a:t>
            </a:r>
            <a:r>
              <a:rPr lang="en-ZA" sz="1500" b="0" dirty="0" err="1">
                <a:solidFill>
                  <a:srgbClr val="F39C12"/>
                </a:solidFill>
                <a:effectLst/>
                <a:latin typeface="Consolas" panose="020B0609020204030204" pitchFamily="49" charset="0"/>
              </a:rPr>
              <a:t>reset</a:t>
            </a:r>
            <a:r>
              <a:rPr lang="en-ZA" sz="1500" b="0" dirty="0">
                <a:solidFill>
                  <a:srgbClr val="DAE3E3"/>
                </a:solidFill>
                <a:effectLst/>
                <a:latin typeface="Consolas" panose="020B0609020204030204" pitchFamily="49" charset="0"/>
              </a:rPr>
              <a:t>();</a:t>
            </a:r>
          </a:p>
          <a:p>
            <a:pPr marL="0" indent="0">
              <a:buNone/>
            </a:pPr>
            <a:r>
              <a:rPr lang="en-ZA" sz="1500" b="0" dirty="0">
                <a:solidFill>
                  <a:srgbClr val="DAE3E3"/>
                </a:solidFill>
                <a:effectLst/>
                <a:latin typeface="Consolas" panose="020B0609020204030204" pitchFamily="49" charset="0"/>
              </a:rPr>
              <a:t>  </a:t>
            </a:r>
            <a:r>
              <a:rPr lang="en-ZA" sz="1500" b="0" dirty="0" err="1">
                <a:solidFill>
                  <a:srgbClr val="F39C12"/>
                </a:solidFill>
                <a:effectLst/>
                <a:latin typeface="Consolas" panose="020B0609020204030204" pitchFamily="49" charset="0"/>
              </a:rPr>
              <a:t>lpp</a:t>
            </a:r>
            <a:r>
              <a:rPr lang="en-ZA" sz="1500" b="0" dirty="0" err="1">
                <a:solidFill>
                  <a:srgbClr val="DAE3E3"/>
                </a:solidFill>
                <a:effectLst/>
                <a:latin typeface="Consolas" panose="020B0609020204030204" pitchFamily="49" charset="0"/>
              </a:rPr>
              <a:t>.</a:t>
            </a:r>
            <a:r>
              <a:rPr lang="en-ZA" sz="1500" b="0" dirty="0" err="1">
                <a:solidFill>
                  <a:srgbClr val="F39C12"/>
                </a:solidFill>
                <a:effectLst/>
                <a:latin typeface="Consolas" panose="020B0609020204030204" pitchFamily="49" charset="0"/>
              </a:rPr>
              <a:t>addTemperature</a:t>
            </a:r>
            <a:r>
              <a:rPr lang="en-ZA" sz="1500" b="0" dirty="0">
                <a:solidFill>
                  <a:srgbClr val="DAE3E3"/>
                </a:solidFill>
                <a:effectLst/>
                <a:latin typeface="Consolas" panose="020B0609020204030204" pitchFamily="49" charset="0"/>
              </a:rPr>
              <a:t>(</a:t>
            </a:r>
            <a:r>
              <a:rPr lang="en-ZA" sz="1500" b="0" dirty="0">
                <a:solidFill>
                  <a:srgbClr val="7FCBCD"/>
                </a:solidFill>
                <a:effectLst/>
                <a:latin typeface="Consolas" panose="020B0609020204030204" pitchFamily="49" charset="0"/>
              </a:rPr>
              <a:t>1</a:t>
            </a:r>
            <a:r>
              <a:rPr lang="en-ZA" sz="1500" b="0" dirty="0">
                <a:solidFill>
                  <a:srgbClr val="DAE3E3"/>
                </a:solidFill>
                <a:effectLst/>
                <a:latin typeface="Consolas" panose="020B0609020204030204" pitchFamily="49" charset="0"/>
              </a:rPr>
              <a:t>, temperature);</a:t>
            </a:r>
          </a:p>
          <a:p>
            <a:pPr marL="0" indent="0">
              <a:buNone/>
            </a:pPr>
            <a:r>
              <a:rPr lang="en-ZA" sz="1500" b="0" dirty="0">
                <a:solidFill>
                  <a:srgbClr val="DAE3E3"/>
                </a:solidFill>
                <a:effectLst/>
                <a:latin typeface="Consolas" panose="020B0609020204030204" pitchFamily="49" charset="0"/>
              </a:rPr>
              <a:t>  </a:t>
            </a:r>
            <a:r>
              <a:rPr lang="en-ZA" sz="1500" b="0" dirty="0" err="1">
                <a:solidFill>
                  <a:srgbClr val="F39C12"/>
                </a:solidFill>
                <a:effectLst/>
                <a:latin typeface="Consolas" panose="020B0609020204030204" pitchFamily="49" charset="0"/>
              </a:rPr>
              <a:t>lpp</a:t>
            </a:r>
            <a:r>
              <a:rPr lang="en-ZA" sz="1500" b="0" dirty="0" err="1">
                <a:solidFill>
                  <a:srgbClr val="DAE3E3"/>
                </a:solidFill>
                <a:effectLst/>
                <a:latin typeface="Consolas" panose="020B0609020204030204" pitchFamily="49" charset="0"/>
              </a:rPr>
              <a:t>.</a:t>
            </a:r>
            <a:r>
              <a:rPr lang="en-ZA" sz="1500" b="0" dirty="0" err="1">
                <a:solidFill>
                  <a:srgbClr val="F39C12"/>
                </a:solidFill>
                <a:effectLst/>
                <a:latin typeface="Consolas" panose="020B0609020204030204" pitchFamily="49" charset="0"/>
              </a:rPr>
              <a:t>addAnalogInput</a:t>
            </a:r>
            <a:r>
              <a:rPr lang="en-ZA" sz="1500" b="0" dirty="0">
                <a:solidFill>
                  <a:srgbClr val="DAE3E3"/>
                </a:solidFill>
                <a:effectLst/>
                <a:latin typeface="Consolas" panose="020B0609020204030204" pitchFamily="49" charset="0"/>
              </a:rPr>
              <a:t>(</a:t>
            </a:r>
            <a:r>
              <a:rPr lang="en-ZA" sz="1500" b="0" dirty="0">
                <a:solidFill>
                  <a:srgbClr val="7FCBCD"/>
                </a:solidFill>
                <a:effectLst/>
                <a:latin typeface="Consolas" panose="020B0609020204030204" pitchFamily="49" charset="0"/>
              </a:rPr>
              <a:t>1</a:t>
            </a:r>
            <a:r>
              <a:rPr lang="en-ZA" sz="1500" b="0" dirty="0">
                <a:solidFill>
                  <a:srgbClr val="DAE3E3"/>
                </a:solidFill>
                <a:effectLst/>
                <a:latin typeface="Consolas" panose="020B0609020204030204" pitchFamily="49" charset="0"/>
              </a:rPr>
              <a:t>, x);</a:t>
            </a:r>
            <a:r>
              <a:rPr lang="en-ZA" sz="1500" b="0" dirty="0">
                <a:solidFill>
                  <a:srgbClr val="7F8C8D"/>
                </a:solidFill>
                <a:effectLst/>
                <a:latin typeface="Consolas" panose="020B0609020204030204" pitchFamily="49" charset="0"/>
              </a:rPr>
              <a:t>  // Use Cayenne LPP </a:t>
            </a:r>
            <a:r>
              <a:rPr lang="en-ZA" sz="1500" b="0" dirty="0" err="1">
                <a:solidFill>
                  <a:srgbClr val="7F8C8D"/>
                </a:solidFill>
                <a:effectLst/>
                <a:latin typeface="Consolas" panose="020B0609020204030204" pitchFamily="49" charset="0"/>
              </a:rPr>
              <a:t>analog</a:t>
            </a:r>
            <a:r>
              <a:rPr lang="en-ZA" sz="1500" b="0" dirty="0">
                <a:solidFill>
                  <a:srgbClr val="7F8C8D"/>
                </a:solidFill>
                <a:effectLst/>
                <a:latin typeface="Consolas" panose="020B0609020204030204" pitchFamily="49" charset="0"/>
              </a:rPr>
              <a:t> input type for X</a:t>
            </a:r>
            <a:endParaRPr lang="en-ZA" sz="1500" b="0" dirty="0">
              <a:solidFill>
                <a:srgbClr val="DAE3E3"/>
              </a:solidFill>
              <a:effectLst/>
              <a:latin typeface="Consolas" panose="020B0609020204030204" pitchFamily="49" charset="0"/>
            </a:endParaRPr>
          </a:p>
          <a:p>
            <a:pPr marL="0" indent="0">
              <a:buNone/>
            </a:pPr>
            <a:r>
              <a:rPr lang="en-ZA" sz="1500" b="0" dirty="0">
                <a:solidFill>
                  <a:srgbClr val="DAE3E3"/>
                </a:solidFill>
                <a:effectLst/>
                <a:latin typeface="Consolas" panose="020B0609020204030204" pitchFamily="49" charset="0"/>
              </a:rPr>
              <a:t>  </a:t>
            </a:r>
            <a:r>
              <a:rPr lang="en-ZA" sz="1500" b="0" dirty="0" err="1">
                <a:solidFill>
                  <a:srgbClr val="F39C12"/>
                </a:solidFill>
                <a:effectLst/>
                <a:latin typeface="Consolas" panose="020B0609020204030204" pitchFamily="49" charset="0"/>
              </a:rPr>
              <a:t>lpp</a:t>
            </a:r>
            <a:r>
              <a:rPr lang="en-ZA" sz="1500" b="0" dirty="0" err="1">
                <a:solidFill>
                  <a:srgbClr val="DAE3E3"/>
                </a:solidFill>
                <a:effectLst/>
                <a:latin typeface="Consolas" panose="020B0609020204030204" pitchFamily="49" charset="0"/>
              </a:rPr>
              <a:t>.</a:t>
            </a:r>
            <a:r>
              <a:rPr lang="en-ZA" sz="1500" b="0" dirty="0" err="1">
                <a:solidFill>
                  <a:srgbClr val="F39C12"/>
                </a:solidFill>
                <a:effectLst/>
                <a:latin typeface="Consolas" panose="020B0609020204030204" pitchFamily="49" charset="0"/>
              </a:rPr>
              <a:t>addAnalogInput</a:t>
            </a:r>
            <a:r>
              <a:rPr lang="en-ZA" sz="1500" b="0" dirty="0">
                <a:solidFill>
                  <a:srgbClr val="DAE3E3"/>
                </a:solidFill>
                <a:effectLst/>
                <a:latin typeface="Consolas" panose="020B0609020204030204" pitchFamily="49" charset="0"/>
              </a:rPr>
              <a:t>(</a:t>
            </a:r>
            <a:r>
              <a:rPr lang="en-ZA" sz="1500" b="0" dirty="0">
                <a:solidFill>
                  <a:srgbClr val="7FCBCD"/>
                </a:solidFill>
                <a:effectLst/>
                <a:latin typeface="Consolas" panose="020B0609020204030204" pitchFamily="49" charset="0"/>
              </a:rPr>
              <a:t>2</a:t>
            </a:r>
            <a:r>
              <a:rPr lang="en-ZA" sz="1500" b="0" dirty="0">
                <a:solidFill>
                  <a:srgbClr val="DAE3E3"/>
                </a:solidFill>
                <a:effectLst/>
                <a:latin typeface="Consolas" panose="020B0609020204030204" pitchFamily="49" charset="0"/>
              </a:rPr>
              <a:t>, y);</a:t>
            </a:r>
            <a:r>
              <a:rPr lang="en-ZA" sz="1500" b="0" dirty="0">
                <a:solidFill>
                  <a:srgbClr val="7F8C8D"/>
                </a:solidFill>
                <a:effectLst/>
                <a:latin typeface="Consolas" panose="020B0609020204030204" pitchFamily="49" charset="0"/>
              </a:rPr>
              <a:t>  // Use Cayenne LPP </a:t>
            </a:r>
            <a:r>
              <a:rPr lang="en-ZA" sz="1500" b="0" dirty="0" err="1">
                <a:solidFill>
                  <a:srgbClr val="7F8C8D"/>
                </a:solidFill>
                <a:effectLst/>
                <a:latin typeface="Consolas" panose="020B0609020204030204" pitchFamily="49" charset="0"/>
              </a:rPr>
              <a:t>analog</a:t>
            </a:r>
            <a:r>
              <a:rPr lang="en-ZA" sz="1500" b="0" dirty="0">
                <a:solidFill>
                  <a:srgbClr val="7F8C8D"/>
                </a:solidFill>
                <a:effectLst/>
                <a:latin typeface="Consolas" panose="020B0609020204030204" pitchFamily="49" charset="0"/>
              </a:rPr>
              <a:t> input type for Y</a:t>
            </a:r>
            <a:endParaRPr lang="en-ZA" sz="1500" b="0" dirty="0">
              <a:solidFill>
                <a:srgbClr val="DAE3E3"/>
              </a:solidFill>
              <a:effectLst/>
              <a:latin typeface="Consolas" panose="020B0609020204030204" pitchFamily="49" charset="0"/>
            </a:endParaRPr>
          </a:p>
          <a:p>
            <a:pPr marL="0" indent="0">
              <a:buNone/>
            </a:pPr>
            <a:br>
              <a:rPr lang="en-ZA" sz="1500" b="0" dirty="0">
                <a:solidFill>
                  <a:srgbClr val="DAE3E3"/>
                </a:solidFill>
                <a:effectLst/>
                <a:latin typeface="Consolas" panose="020B0609020204030204" pitchFamily="49" charset="0"/>
              </a:rPr>
            </a:br>
            <a:r>
              <a:rPr lang="en-ZA" sz="1500" b="0" dirty="0">
                <a:solidFill>
                  <a:srgbClr val="DAE3E3"/>
                </a:solidFill>
                <a:effectLst/>
                <a:latin typeface="Consolas" panose="020B0609020204030204" pitchFamily="49" charset="0"/>
              </a:rPr>
              <a:t>  </a:t>
            </a:r>
            <a:r>
              <a:rPr lang="en-ZA" sz="1500" b="0" dirty="0">
                <a:solidFill>
                  <a:srgbClr val="C586C0"/>
                </a:solidFill>
                <a:effectLst/>
                <a:latin typeface="Consolas" panose="020B0609020204030204" pitchFamily="49" charset="0"/>
              </a:rPr>
              <a:t>if</a:t>
            </a:r>
            <a:r>
              <a:rPr lang="en-ZA" sz="1500" b="0" dirty="0">
                <a:solidFill>
                  <a:srgbClr val="DAE3E3"/>
                </a:solidFill>
                <a:effectLst/>
                <a:latin typeface="Consolas" panose="020B0609020204030204" pitchFamily="49" charset="0"/>
              </a:rPr>
              <a:t> (</a:t>
            </a:r>
            <a:r>
              <a:rPr lang="en-ZA" sz="1500" b="0" dirty="0" err="1">
                <a:solidFill>
                  <a:srgbClr val="F39C12"/>
                </a:solidFill>
                <a:effectLst/>
                <a:latin typeface="Consolas" panose="020B0609020204030204" pitchFamily="49" charset="0"/>
              </a:rPr>
              <a:t>ttn</a:t>
            </a:r>
            <a:r>
              <a:rPr lang="en-ZA" sz="1500" b="0" dirty="0" err="1">
                <a:solidFill>
                  <a:srgbClr val="DAE3E3"/>
                </a:solidFill>
                <a:effectLst/>
                <a:latin typeface="Consolas" panose="020B0609020204030204" pitchFamily="49" charset="0"/>
              </a:rPr>
              <a:t>.</a:t>
            </a:r>
            <a:r>
              <a:rPr lang="en-ZA" sz="1500" b="0" dirty="0" err="1">
                <a:solidFill>
                  <a:srgbClr val="F39C12"/>
                </a:solidFill>
                <a:effectLst/>
                <a:latin typeface="Consolas" panose="020B0609020204030204" pitchFamily="49" charset="0"/>
              </a:rPr>
              <a:t>sendBytes</a:t>
            </a:r>
            <a:r>
              <a:rPr lang="en-ZA" sz="1500" b="0" dirty="0">
                <a:solidFill>
                  <a:srgbClr val="DAE3E3"/>
                </a:solidFill>
                <a:effectLst/>
                <a:latin typeface="Consolas" panose="020B0609020204030204" pitchFamily="49" charset="0"/>
              </a:rPr>
              <a:t>(</a:t>
            </a:r>
            <a:r>
              <a:rPr lang="en-ZA" sz="1500" b="0" dirty="0" err="1">
                <a:solidFill>
                  <a:srgbClr val="F39C12"/>
                </a:solidFill>
                <a:effectLst/>
                <a:latin typeface="Consolas" panose="020B0609020204030204" pitchFamily="49" charset="0"/>
              </a:rPr>
              <a:t>lpp</a:t>
            </a:r>
            <a:r>
              <a:rPr lang="en-ZA" sz="1500" b="0" dirty="0" err="1">
                <a:solidFill>
                  <a:srgbClr val="DAE3E3"/>
                </a:solidFill>
                <a:effectLst/>
                <a:latin typeface="Consolas" panose="020B0609020204030204" pitchFamily="49" charset="0"/>
              </a:rPr>
              <a:t>.</a:t>
            </a:r>
            <a:r>
              <a:rPr lang="en-ZA" sz="1500" b="0" dirty="0" err="1">
                <a:solidFill>
                  <a:srgbClr val="F39C12"/>
                </a:solidFill>
                <a:effectLst/>
                <a:latin typeface="Consolas" panose="020B0609020204030204" pitchFamily="49" charset="0"/>
              </a:rPr>
              <a:t>getBuffer</a:t>
            </a:r>
            <a:r>
              <a:rPr lang="en-ZA" sz="1500" b="0" dirty="0">
                <a:solidFill>
                  <a:srgbClr val="DAE3E3"/>
                </a:solidFill>
                <a:effectLst/>
                <a:latin typeface="Consolas" panose="020B0609020204030204" pitchFamily="49" charset="0"/>
              </a:rPr>
              <a:t>(), </a:t>
            </a:r>
            <a:r>
              <a:rPr lang="en-ZA" sz="1500" b="0" dirty="0" err="1">
                <a:solidFill>
                  <a:srgbClr val="F39C12"/>
                </a:solidFill>
                <a:effectLst/>
                <a:latin typeface="Consolas" panose="020B0609020204030204" pitchFamily="49" charset="0"/>
              </a:rPr>
              <a:t>lpp</a:t>
            </a:r>
            <a:r>
              <a:rPr lang="en-ZA" sz="1500" b="0" dirty="0" err="1">
                <a:solidFill>
                  <a:srgbClr val="DAE3E3"/>
                </a:solidFill>
                <a:effectLst/>
                <a:latin typeface="Consolas" panose="020B0609020204030204" pitchFamily="49" charset="0"/>
              </a:rPr>
              <a:t>.</a:t>
            </a:r>
            <a:r>
              <a:rPr lang="en-ZA" sz="1500" b="0" dirty="0" err="1">
                <a:solidFill>
                  <a:srgbClr val="F39C12"/>
                </a:solidFill>
                <a:effectLst/>
                <a:latin typeface="Consolas" panose="020B0609020204030204" pitchFamily="49" charset="0"/>
              </a:rPr>
              <a:t>getSize</a:t>
            </a:r>
            <a:r>
              <a:rPr lang="en-ZA" sz="1500" b="0" dirty="0">
                <a:solidFill>
                  <a:srgbClr val="DAE3E3"/>
                </a:solidFill>
                <a:effectLst/>
                <a:latin typeface="Consolas" panose="020B0609020204030204" pitchFamily="49" charset="0"/>
              </a:rPr>
              <a:t>())) {</a:t>
            </a:r>
          </a:p>
          <a:p>
            <a:pPr marL="0" indent="0">
              <a:buNone/>
            </a:pPr>
            <a:r>
              <a:rPr lang="en-ZA" sz="1500" b="0" dirty="0">
                <a:solidFill>
                  <a:srgbClr val="DAE3E3"/>
                </a:solidFill>
                <a:effectLst/>
                <a:latin typeface="Consolas" panose="020B0609020204030204" pitchFamily="49" charset="0"/>
              </a:rPr>
              <a:t>    </a:t>
            </a:r>
            <a:r>
              <a:rPr lang="en-ZA" sz="1500" b="0" dirty="0" err="1">
                <a:solidFill>
                  <a:srgbClr val="F39C12"/>
                </a:solidFill>
                <a:effectLst/>
                <a:latin typeface="Consolas" panose="020B0609020204030204" pitchFamily="49" charset="0"/>
              </a:rPr>
              <a:t>Serial</a:t>
            </a:r>
            <a:r>
              <a:rPr lang="en-ZA" sz="1500" b="0" dirty="0" err="1">
                <a:solidFill>
                  <a:srgbClr val="DAE3E3"/>
                </a:solidFill>
                <a:effectLst/>
                <a:latin typeface="Consolas" panose="020B0609020204030204" pitchFamily="49" charset="0"/>
              </a:rPr>
              <a:t>.</a:t>
            </a:r>
            <a:r>
              <a:rPr lang="en-ZA" sz="1500" b="0" dirty="0" err="1">
                <a:solidFill>
                  <a:srgbClr val="F39C12"/>
                </a:solidFill>
                <a:effectLst/>
                <a:latin typeface="Consolas" panose="020B0609020204030204" pitchFamily="49" charset="0"/>
              </a:rPr>
              <a:t>printf</a:t>
            </a:r>
            <a:r>
              <a:rPr lang="en-ZA" sz="1500" b="0" dirty="0">
                <a:solidFill>
                  <a:srgbClr val="DAE3E3"/>
                </a:solidFill>
                <a:effectLst/>
                <a:latin typeface="Consolas" panose="020B0609020204030204" pitchFamily="49" charset="0"/>
              </a:rPr>
              <a:t>(</a:t>
            </a:r>
            <a:r>
              <a:rPr lang="en-ZA" sz="1500" b="0" dirty="0">
                <a:solidFill>
                  <a:srgbClr val="7FCBCD"/>
                </a:solidFill>
                <a:effectLst/>
                <a:latin typeface="Consolas" panose="020B0609020204030204" pitchFamily="49" charset="0"/>
              </a:rPr>
              <a:t>"Temp: %f X: %f Y: %f\n"</a:t>
            </a:r>
            <a:r>
              <a:rPr lang="en-ZA" sz="1500" b="0" dirty="0">
                <a:solidFill>
                  <a:srgbClr val="DAE3E3"/>
                </a:solidFill>
                <a:effectLst/>
                <a:latin typeface="Consolas" panose="020B0609020204030204" pitchFamily="49" charset="0"/>
              </a:rPr>
              <a:t>, temperature, x, y);</a:t>
            </a:r>
          </a:p>
          <a:p>
            <a:pPr marL="0" indent="0">
              <a:buNone/>
            </a:pPr>
            <a:r>
              <a:rPr lang="en-ZA" sz="1500" b="0" dirty="0">
                <a:solidFill>
                  <a:srgbClr val="DAE3E3"/>
                </a:solidFill>
                <a:effectLst/>
                <a:latin typeface="Consolas" panose="020B0609020204030204" pitchFamily="49" charset="0"/>
              </a:rPr>
              <a:t>  }</a:t>
            </a:r>
            <a:br>
              <a:rPr lang="en-ZA" sz="1500" b="0" dirty="0">
                <a:solidFill>
                  <a:srgbClr val="DAE3E3"/>
                </a:solidFill>
                <a:effectLst/>
                <a:latin typeface="Consolas" panose="020B0609020204030204" pitchFamily="49" charset="0"/>
              </a:rPr>
            </a:br>
            <a:r>
              <a:rPr lang="en-ZA" sz="1500" b="0" dirty="0">
                <a:solidFill>
                  <a:srgbClr val="DAE3E3"/>
                </a:solidFill>
                <a:effectLst/>
                <a:latin typeface="Consolas" panose="020B0609020204030204" pitchFamily="49" charset="0"/>
              </a:rPr>
              <a:t>  </a:t>
            </a:r>
            <a:r>
              <a:rPr lang="en-ZA" sz="1500" b="0" dirty="0">
                <a:solidFill>
                  <a:srgbClr val="F39C12"/>
                </a:solidFill>
                <a:effectLst/>
                <a:latin typeface="Consolas" panose="020B0609020204030204" pitchFamily="49" charset="0"/>
              </a:rPr>
              <a:t>delay</a:t>
            </a:r>
            <a:r>
              <a:rPr lang="en-ZA" sz="1500" b="0" dirty="0">
                <a:solidFill>
                  <a:srgbClr val="DAE3E3"/>
                </a:solidFill>
                <a:effectLst/>
                <a:latin typeface="Consolas" panose="020B0609020204030204" pitchFamily="49" charset="0"/>
              </a:rPr>
              <a:t>(</a:t>
            </a:r>
            <a:r>
              <a:rPr lang="en-ZA" sz="1500" b="0" dirty="0">
                <a:solidFill>
                  <a:srgbClr val="7FCBCD"/>
                </a:solidFill>
                <a:effectLst/>
                <a:latin typeface="Consolas" panose="020B0609020204030204" pitchFamily="49" charset="0"/>
              </a:rPr>
              <a:t>10000</a:t>
            </a:r>
            <a:r>
              <a:rPr lang="en-ZA" sz="1500" b="0" dirty="0">
                <a:solidFill>
                  <a:srgbClr val="DAE3E3"/>
                </a:solidFill>
                <a:effectLst/>
                <a:latin typeface="Consolas" panose="020B0609020204030204" pitchFamily="49" charset="0"/>
              </a:rPr>
              <a:t>);</a:t>
            </a:r>
          </a:p>
          <a:p>
            <a:pPr marL="0" indent="0">
              <a:buNone/>
            </a:pPr>
            <a:r>
              <a:rPr lang="en-ZA" sz="1500" b="0" dirty="0">
                <a:solidFill>
                  <a:srgbClr val="DAE3E3"/>
                </a:solidFill>
                <a:effectLst/>
                <a:latin typeface="Consolas" panose="020B0609020204030204" pitchFamily="49" charset="0"/>
              </a:rPr>
              <a:t>}</a:t>
            </a:r>
          </a:p>
        </p:txBody>
      </p:sp>
    </p:spTree>
    <p:extLst>
      <p:ext uri="{BB962C8B-B14F-4D97-AF65-F5344CB8AC3E}">
        <p14:creationId xmlns:p14="http://schemas.microsoft.com/office/powerpoint/2010/main" val="265003094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E020063-2385-44AC-BD67-258E1F0B9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E014A0B-5338-4077-AFE9-A90D04D449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78127680-150F-4A90-9950-F6639257811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05" y="-1"/>
            <a:ext cx="3362070" cy="2522849"/>
            <a:chOff x="-305" y="-1"/>
            <a:chExt cx="3832880" cy="2876136"/>
          </a:xfrm>
        </p:grpSpPr>
        <p:sp>
          <p:nvSpPr>
            <p:cNvPr id="15" name="Freeform: Shape 14">
              <a:extLst>
                <a:ext uri="{FF2B5EF4-FFF2-40B4-BE49-F238E27FC236}">
                  <a16:creationId xmlns:a16="http://schemas.microsoft.com/office/drawing/2014/main" id="{5088F97A-8362-4967-B664-D748B846EC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30F9DEDE-4318-412A-81C5-C8C90F6897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09E97DE9-7844-4707-8928-1CD88ADB72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EC58954E-44A5-4A0D-97A9-8A2BB43D68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Content Placeholder 2">
            <a:extLst>
              <a:ext uri="{FF2B5EF4-FFF2-40B4-BE49-F238E27FC236}">
                <a16:creationId xmlns:a16="http://schemas.microsoft.com/office/drawing/2014/main" id="{8D9219A9-EFE5-B4BF-6083-7A5435DD7F14}"/>
              </a:ext>
            </a:extLst>
          </p:cNvPr>
          <p:cNvSpPr>
            <a:spLocks noGrp="1"/>
          </p:cNvSpPr>
          <p:nvPr>
            <p:ph idx="1"/>
          </p:nvPr>
        </p:nvSpPr>
        <p:spPr>
          <a:xfrm>
            <a:off x="804672" y="2827419"/>
            <a:ext cx="5126896" cy="3227626"/>
          </a:xfrm>
        </p:spPr>
        <p:txBody>
          <a:bodyPr anchor="ctr">
            <a:normAutofit/>
          </a:bodyPr>
          <a:lstStyle/>
          <a:p>
            <a:pPr marL="0" indent="0">
              <a:buNone/>
            </a:pPr>
            <a:r>
              <a:rPr lang="en-GB" sz="2000" b="1" dirty="0">
                <a:solidFill>
                  <a:schemeClr val="tx2"/>
                </a:solidFill>
              </a:rPr>
              <a:t>END</a:t>
            </a:r>
            <a:endParaRPr lang="en-ZA" sz="2000" b="1" dirty="0">
              <a:solidFill>
                <a:schemeClr val="tx2"/>
              </a:solidFill>
            </a:endParaRPr>
          </a:p>
        </p:txBody>
      </p:sp>
      <p:grpSp>
        <p:nvGrpSpPr>
          <p:cNvPr id="25" name="Group 24">
            <a:extLst>
              <a:ext uri="{FF2B5EF4-FFF2-40B4-BE49-F238E27FC236}">
                <a16:creationId xmlns:a16="http://schemas.microsoft.com/office/drawing/2014/main" id="{466920E5-8640-4C24-A775-8647637094A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flipH="1">
            <a:off x="10185732" y="4852038"/>
            <a:ext cx="2151670" cy="1860256"/>
            <a:chOff x="-305" y="-4155"/>
            <a:chExt cx="2514948" cy="2174333"/>
          </a:xfrm>
        </p:grpSpPr>
        <p:sp>
          <p:nvSpPr>
            <p:cNvPr id="26" name="Freeform: Shape 25">
              <a:extLst>
                <a:ext uri="{FF2B5EF4-FFF2-40B4-BE49-F238E27FC236}">
                  <a16:creationId xmlns:a16="http://schemas.microsoft.com/office/drawing/2014/main" id="{2CBA3142-5A82-43CE-87A2-EB14B17A51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Shape 26">
              <a:extLst>
                <a:ext uri="{FF2B5EF4-FFF2-40B4-BE49-F238E27FC236}">
                  <a16:creationId xmlns:a16="http://schemas.microsoft.com/office/drawing/2014/main" id="{AEF5A1C7-9938-4A33-A5A4-2B05353B31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262A936D-E9F6-4A68-82C2-1D1CC77722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24" name="Freeform: Shape 23">
              <a:extLst>
                <a:ext uri="{FF2B5EF4-FFF2-40B4-BE49-F238E27FC236}">
                  <a16:creationId xmlns:a16="http://schemas.microsoft.com/office/drawing/2014/main" id="{C68A9229-BBBE-4934-9700-BA72A1BB03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7" name="Graphic 6" descr="Memo">
            <a:extLst>
              <a:ext uri="{FF2B5EF4-FFF2-40B4-BE49-F238E27FC236}">
                <a16:creationId xmlns:a16="http://schemas.microsoft.com/office/drawing/2014/main" id="{48632DF6-B95C-7887-A3C9-4848ECF3A0A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298058" y="2837712"/>
            <a:ext cx="3217333" cy="3217333"/>
          </a:xfrm>
          <a:prstGeom prst="rect">
            <a:avLst/>
          </a:prstGeom>
        </p:spPr>
      </p:pic>
    </p:spTree>
    <p:extLst>
      <p:ext uri="{BB962C8B-B14F-4D97-AF65-F5344CB8AC3E}">
        <p14:creationId xmlns:p14="http://schemas.microsoft.com/office/powerpoint/2010/main" val="3596227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D550C26F-464F-3D7C-CC2E-7FE917CCD995}"/>
              </a:ext>
            </a:extLst>
          </p:cNvPr>
          <p:cNvPicPr>
            <a:picLocks noChangeAspect="1"/>
          </p:cNvPicPr>
          <p:nvPr/>
        </p:nvPicPr>
        <p:blipFill rotWithShape="1">
          <a:blip r:embed="rId2"/>
          <a:srcRect t="443"/>
          <a:stretch/>
        </p:blipFill>
        <p:spPr>
          <a:xfrm>
            <a:off x="1" y="10"/>
            <a:ext cx="12191999" cy="6857990"/>
          </a:xfrm>
          <a:prstGeom prst="rect">
            <a:avLst/>
          </a:prstGeom>
        </p:spPr>
      </p:pic>
      <p:sp>
        <p:nvSpPr>
          <p:cNvPr id="15" name="Rectangle 14">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DA1DFC8E-AB94-6503-DEE1-F71C99A87C49}"/>
              </a:ext>
            </a:extLst>
          </p:cNvPr>
          <p:cNvSpPr txBox="1"/>
          <p:nvPr/>
        </p:nvSpPr>
        <p:spPr>
          <a:xfrm>
            <a:off x="-131444" y="-407875"/>
            <a:ext cx="3131820" cy="1312750"/>
          </a:xfrm>
          <a:prstGeom prst="rect">
            <a:avLst/>
          </a:prstGeom>
          <a:effectLst>
            <a:outerShdw blurRad="50800" dist="38100" dir="2700000" algn="tl" rotWithShape="0">
              <a:prstClr val="black">
                <a:alpha val="40000"/>
              </a:prstClr>
            </a:outerShdw>
          </a:effectLst>
        </p:spPr>
        <p:txBody>
          <a:bodyPr vert="horz" lIns="91440" tIns="45720" rIns="91440" bIns="45720" rtlCol="0" anchor="b">
            <a:normAutofit/>
          </a:bodyPr>
          <a:lstStyle/>
          <a:p>
            <a:pPr algn="ctr">
              <a:lnSpc>
                <a:spcPct val="90000"/>
              </a:lnSpc>
              <a:spcBef>
                <a:spcPct val="0"/>
              </a:spcBef>
              <a:spcAft>
                <a:spcPts val="600"/>
              </a:spcAft>
            </a:pPr>
            <a:r>
              <a:rPr lang="en-US" sz="5200" dirty="0">
                <a:latin typeface="+mj-lt"/>
                <a:ea typeface="+mj-ea"/>
                <a:cs typeface="+mj-cs"/>
              </a:rPr>
              <a:t>LoRaWAN</a:t>
            </a:r>
          </a:p>
        </p:txBody>
      </p:sp>
    </p:spTree>
    <p:extLst>
      <p:ext uri="{BB962C8B-B14F-4D97-AF65-F5344CB8AC3E}">
        <p14:creationId xmlns:p14="http://schemas.microsoft.com/office/powerpoint/2010/main" val="13083266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27" name="Rectangle 5126">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22" name="Picture 2" descr="Cybersecurity in LoRa and LoRaWAN: Context and Background">
            <a:extLst>
              <a:ext uri="{FF2B5EF4-FFF2-40B4-BE49-F238E27FC236}">
                <a16:creationId xmlns:a16="http://schemas.microsoft.com/office/drawing/2014/main" id="{D8119931-797B-8F5C-7139-B59FF9CCB2A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290" r="4265"/>
          <a:stretch/>
        </p:blipFill>
        <p:spPr bwMode="auto">
          <a:xfrm>
            <a:off x="-1" y="138873"/>
            <a:ext cx="12094951" cy="6631577"/>
          </a:xfrm>
          <a:prstGeom prst="rect">
            <a:avLst/>
          </a:prstGeom>
          <a:noFill/>
          <a:extLst>
            <a:ext uri="{909E8E84-426E-40DD-AFC4-6F175D3DCCD1}">
              <a14:hiddenFill xmlns:a14="http://schemas.microsoft.com/office/drawing/2010/main">
                <a:solidFill>
                  <a:srgbClr val="FFFFFF"/>
                </a:solidFill>
              </a14:hiddenFill>
            </a:ext>
          </a:extLst>
        </p:spPr>
      </p:pic>
      <p:sp>
        <p:nvSpPr>
          <p:cNvPr id="5129" name="Rectangle 5128">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DA1DFC8E-AB94-6503-DEE1-F71C99A87C49}"/>
              </a:ext>
            </a:extLst>
          </p:cNvPr>
          <p:cNvSpPr txBox="1"/>
          <p:nvPr/>
        </p:nvSpPr>
        <p:spPr>
          <a:xfrm>
            <a:off x="-6094" y="-236425"/>
            <a:ext cx="3092194" cy="1046050"/>
          </a:xfrm>
          <a:prstGeom prst="rect">
            <a:avLst/>
          </a:prstGeom>
          <a:effectLst>
            <a:outerShdw blurRad="50800" dist="38100" dir="2700000" algn="tl" rotWithShape="0">
              <a:prstClr val="black">
                <a:alpha val="40000"/>
              </a:prstClr>
            </a:outerShdw>
          </a:effectLst>
        </p:spPr>
        <p:txBody>
          <a:bodyPr vert="horz" lIns="91440" tIns="45720" rIns="91440" bIns="45720" rtlCol="0" anchor="b">
            <a:normAutofit/>
          </a:bodyPr>
          <a:lstStyle/>
          <a:p>
            <a:pPr algn="ctr">
              <a:lnSpc>
                <a:spcPct val="90000"/>
              </a:lnSpc>
              <a:spcBef>
                <a:spcPct val="0"/>
              </a:spcBef>
              <a:spcAft>
                <a:spcPts val="600"/>
              </a:spcAft>
            </a:pPr>
            <a:r>
              <a:rPr lang="en-US" sz="5200" dirty="0">
                <a:latin typeface="+mj-lt"/>
                <a:ea typeface="+mj-ea"/>
                <a:cs typeface="+mj-cs"/>
              </a:rPr>
              <a:t>LoRaWAN</a:t>
            </a:r>
          </a:p>
        </p:txBody>
      </p:sp>
    </p:spTree>
    <p:extLst>
      <p:ext uri="{BB962C8B-B14F-4D97-AF65-F5344CB8AC3E}">
        <p14:creationId xmlns:p14="http://schemas.microsoft.com/office/powerpoint/2010/main" val="33550816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F6B2213-4D34-713C-2FC3-810424E74FCC}"/>
              </a:ext>
            </a:extLst>
          </p:cNvPr>
          <p:cNvSpPr>
            <a:spLocks noGrp="1"/>
          </p:cNvSpPr>
          <p:nvPr>
            <p:ph type="title"/>
          </p:nvPr>
        </p:nvSpPr>
        <p:spPr>
          <a:xfrm>
            <a:off x="7531610" y="365125"/>
            <a:ext cx="3822189" cy="1899912"/>
          </a:xfrm>
        </p:spPr>
        <p:txBody>
          <a:bodyPr>
            <a:normAutofit/>
          </a:bodyPr>
          <a:lstStyle/>
          <a:p>
            <a:r>
              <a:rPr lang="en-GB" sz="3100" dirty="0"/>
              <a:t>STEPS TO SUCESSFUL LORAWAN</a:t>
            </a:r>
            <a:endParaRPr lang="en-ZA" sz="3100" dirty="0"/>
          </a:p>
        </p:txBody>
      </p:sp>
      <p:pic>
        <p:nvPicPr>
          <p:cNvPr id="5" name="Picture 4" descr="White puzzle with one red piece">
            <a:extLst>
              <a:ext uri="{FF2B5EF4-FFF2-40B4-BE49-F238E27FC236}">
                <a16:creationId xmlns:a16="http://schemas.microsoft.com/office/drawing/2014/main" id="{2917441C-CD66-CB0A-FDF8-25FD7B38DE36}"/>
              </a:ext>
            </a:extLst>
          </p:cNvPr>
          <p:cNvPicPr>
            <a:picLocks noChangeAspect="1"/>
          </p:cNvPicPr>
          <p:nvPr/>
        </p:nvPicPr>
        <p:blipFill rotWithShape="1">
          <a:blip r:embed="rId2"/>
          <a:srcRect l="22335" r="20772"/>
          <a:stretch/>
        </p:blipFill>
        <p:spPr>
          <a:xfrm>
            <a:off x="1" y="10"/>
            <a:ext cx="6936390" cy="6857990"/>
          </a:xfrm>
          <a:prstGeom prst="rect">
            <a:avLst/>
          </a:prstGeom>
        </p:spPr>
      </p:pic>
      <p:sp>
        <p:nvSpPr>
          <p:cNvPr id="3" name="Content Placeholder 2">
            <a:extLst>
              <a:ext uri="{FF2B5EF4-FFF2-40B4-BE49-F238E27FC236}">
                <a16:creationId xmlns:a16="http://schemas.microsoft.com/office/drawing/2014/main" id="{E5C5FE98-5416-8237-445F-288DD78A5DDF}"/>
              </a:ext>
            </a:extLst>
          </p:cNvPr>
          <p:cNvSpPr>
            <a:spLocks noGrp="1"/>
          </p:cNvSpPr>
          <p:nvPr>
            <p:ph idx="1"/>
          </p:nvPr>
        </p:nvSpPr>
        <p:spPr>
          <a:xfrm>
            <a:off x="7531610" y="2434201"/>
            <a:ext cx="3822189" cy="3742762"/>
          </a:xfrm>
        </p:spPr>
        <p:txBody>
          <a:bodyPr>
            <a:normAutofit/>
          </a:bodyPr>
          <a:lstStyle/>
          <a:p>
            <a:r>
              <a:rPr lang="en-ZA" sz="2000" dirty="0"/>
              <a:t>Gateway registration</a:t>
            </a:r>
          </a:p>
          <a:p>
            <a:r>
              <a:rPr lang="en-ZA" sz="2000" dirty="0"/>
              <a:t>Gateway configuration</a:t>
            </a:r>
          </a:p>
          <a:p>
            <a:r>
              <a:rPr lang="en-ZA" sz="2000" dirty="0"/>
              <a:t>Create application</a:t>
            </a:r>
          </a:p>
          <a:p>
            <a:r>
              <a:rPr lang="en-ZA" sz="2000" dirty="0"/>
              <a:t>End device configuration</a:t>
            </a:r>
          </a:p>
        </p:txBody>
      </p:sp>
    </p:spTree>
    <p:extLst>
      <p:ext uri="{BB962C8B-B14F-4D97-AF65-F5344CB8AC3E}">
        <p14:creationId xmlns:p14="http://schemas.microsoft.com/office/powerpoint/2010/main" val="28370582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B1595A09-E336-4D1B-9B3A-06A2287A54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77A2886B-1AB7-22D1-692E-645C8C98156A}"/>
              </a:ext>
            </a:extLst>
          </p:cNvPr>
          <p:cNvSpPr txBox="1"/>
          <p:nvPr/>
        </p:nvSpPr>
        <p:spPr>
          <a:xfrm>
            <a:off x="640080" y="4777739"/>
            <a:ext cx="3418990" cy="1412119"/>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800" b="1" dirty="0">
                <a:latin typeface="+mj-lt"/>
                <a:ea typeface="+mj-ea"/>
                <a:cs typeface="+mj-cs"/>
              </a:rPr>
              <a:t>Gateway Registration</a:t>
            </a:r>
          </a:p>
        </p:txBody>
      </p:sp>
      <p:pic>
        <p:nvPicPr>
          <p:cNvPr id="5" name="Picture 4" descr="A screenshot of a computer&#10;&#10;Description automatically generated">
            <a:extLst>
              <a:ext uri="{FF2B5EF4-FFF2-40B4-BE49-F238E27FC236}">
                <a16:creationId xmlns:a16="http://schemas.microsoft.com/office/drawing/2014/main" id="{04066311-1B8E-6360-0E8A-A1D24E8A61FE}"/>
              </a:ext>
            </a:extLst>
          </p:cNvPr>
          <p:cNvPicPr>
            <a:picLocks noChangeAspect="1"/>
          </p:cNvPicPr>
          <p:nvPr/>
        </p:nvPicPr>
        <p:blipFill rotWithShape="1">
          <a:blip r:embed="rId2"/>
          <a:srcRect t="11052" b="18069"/>
          <a:stretch/>
        </p:blipFill>
        <p:spPr>
          <a:xfrm>
            <a:off x="20" y="10"/>
            <a:ext cx="12191980" cy="4558420"/>
          </a:xfrm>
          <a:custGeom>
            <a:avLst/>
            <a:gdLst/>
            <a:ahLst/>
            <a:cxnLst/>
            <a:rect l="l" t="t" r="r" b="b"/>
            <a:pathLst>
              <a:path w="12188952" h="4558430">
                <a:moveTo>
                  <a:pt x="6789701" y="4490221"/>
                </a:moveTo>
                <a:lnTo>
                  <a:pt x="6788702" y="4490299"/>
                </a:lnTo>
                <a:lnTo>
                  <a:pt x="6788476" y="4490833"/>
                </a:lnTo>
                <a:close/>
                <a:moveTo>
                  <a:pt x="0" y="0"/>
                </a:moveTo>
                <a:lnTo>
                  <a:pt x="12188952" y="0"/>
                </a:lnTo>
                <a:lnTo>
                  <a:pt x="12188952" y="3596895"/>
                </a:lnTo>
                <a:lnTo>
                  <a:pt x="12061096" y="3635026"/>
                </a:lnTo>
                <a:cubicBezTo>
                  <a:pt x="11933500" y="3671240"/>
                  <a:pt x="11805390" y="3705769"/>
                  <a:pt x="11676800" y="3738601"/>
                </a:cubicBezTo>
                <a:cubicBezTo>
                  <a:pt x="11262789" y="3846108"/>
                  <a:pt x="10845343" y="3939710"/>
                  <a:pt x="10425355" y="4022140"/>
                </a:cubicBezTo>
                <a:cubicBezTo>
                  <a:pt x="10092810" y="4087351"/>
                  <a:pt x="9759033" y="4145748"/>
                  <a:pt x="9424022" y="4197302"/>
                </a:cubicBezTo>
                <a:cubicBezTo>
                  <a:pt x="9102997" y="4246959"/>
                  <a:pt x="8781133" y="4291526"/>
                  <a:pt x="8458419" y="4331003"/>
                </a:cubicBezTo>
                <a:cubicBezTo>
                  <a:pt x="8211360" y="4361169"/>
                  <a:pt x="7963792" y="4386742"/>
                  <a:pt x="7715970" y="4410950"/>
                </a:cubicBezTo>
                <a:lnTo>
                  <a:pt x="6951716" y="4476730"/>
                </a:lnTo>
                <a:lnTo>
                  <a:pt x="6936303" y="4478801"/>
                </a:lnTo>
                <a:lnTo>
                  <a:pt x="6790448" y="4490162"/>
                </a:lnTo>
                <a:lnTo>
                  <a:pt x="6799941" y="4491982"/>
                </a:lnTo>
                <a:cubicBezTo>
                  <a:pt x="6811623" y="4492448"/>
                  <a:pt x="6823734" y="4490275"/>
                  <a:pt x="6835432" y="4490275"/>
                </a:cubicBezTo>
                <a:cubicBezTo>
                  <a:pt x="6851580" y="4490275"/>
                  <a:pt x="6867729" y="4487668"/>
                  <a:pt x="6884003" y="4487297"/>
                </a:cubicBezTo>
                <a:cubicBezTo>
                  <a:pt x="7115805" y="4481835"/>
                  <a:pt x="7347351" y="4469668"/>
                  <a:pt x="7578771" y="4454770"/>
                </a:cubicBezTo>
                <a:cubicBezTo>
                  <a:pt x="7927552" y="4432302"/>
                  <a:pt x="8276080" y="4404123"/>
                  <a:pt x="8623845" y="4367873"/>
                </a:cubicBezTo>
                <a:cubicBezTo>
                  <a:pt x="8909939" y="4338575"/>
                  <a:pt x="9195310" y="4303940"/>
                  <a:pt x="9479970" y="4263967"/>
                </a:cubicBezTo>
                <a:cubicBezTo>
                  <a:pt x="9864901" y="4209593"/>
                  <a:pt x="10248014" y="4144879"/>
                  <a:pt x="10629308" y="4069810"/>
                </a:cubicBezTo>
                <a:cubicBezTo>
                  <a:pt x="11090114" y="3978690"/>
                  <a:pt x="11546975" y="3871184"/>
                  <a:pt x="11998498" y="3743816"/>
                </a:cubicBezTo>
                <a:lnTo>
                  <a:pt x="12188952" y="3687715"/>
                </a:lnTo>
                <a:lnTo>
                  <a:pt x="12188952" y="3742439"/>
                </a:lnTo>
                <a:lnTo>
                  <a:pt x="11829257" y="3846853"/>
                </a:lnTo>
                <a:cubicBezTo>
                  <a:pt x="11534769" y="3926550"/>
                  <a:pt x="11238120" y="3997436"/>
                  <a:pt x="10939183" y="4061368"/>
                </a:cubicBezTo>
                <a:cubicBezTo>
                  <a:pt x="10622824" y="4129150"/>
                  <a:pt x="10304941" y="4189147"/>
                  <a:pt x="9985530" y="4241373"/>
                </a:cubicBezTo>
                <a:cubicBezTo>
                  <a:pt x="9720036" y="4284822"/>
                  <a:pt x="9453814" y="4323467"/>
                  <a:pt x="9186882" y="4357320"/>
                </a:cubicBezTo>
                <a:cubicBezTo>
                  <a:pt x="8984197" y="4382894"/>
                  <a:pt x="8781514" y="4406977"/>
                  <a:pt x="8578198" y="4426839"/>
                </a:cubicBezTo>
                <a:cubicBezTo>
                  <a:pt x="8340547" y="4449559"/>
                  <a:pt x="8102644" y="4471034"/>
                  <a:pt x="7864358" y="4488290"/>
                </a:cubicBezTo>
                <a:cubicBezTo>
                  <a:pt x="7554994" y="4510634"/>
                  <a:pt x="7245502" y="4528512"/>
                  <a:pt x="6935502" y="4539684"/>
                </a:cubicBezTo>
                <a:cubicBezTo>
                  <a:pt x="6782917" y="4545147"/>
                  <a:pt x="6630334" y="4548995"/>
                  <a:pt x="6477750" y="4553587"/>
                </a:cubicBezTo>
                <a:cubicBezTo>
                  <a:pt x="6439195" y="4551503"/>
                  <a:pt x="6400529" y="4553128"/>
                  <a:pt x="6362294" y="4558430"/>
                </a:cubicBezTo>
                <a:lnTo>
                  <a:pt x="6057129" y="4558430"/>
                </a:lnTo>
                <a:lnTo>
                  <a:pt x="5977784" y="4553836"/>
                </a:lnTo>
                <a:cubicBezTo>
                  <a:pt x="5740261" y="4541423"/>
                  <a:pt x="5502739" y="4527644"/>
                  <a:pt x="5265087" y="4517587"/>
                </a:cubicBezTo>
                <a:cubicBezTo>
                  <a:pt x="4958267" y="4505171"/>
                  <a:pt x="4651826" y="4484691"/>
                  <a:pt x="4346277" y="4455517"/>
                </a:cubicBezTo>
                <a:cubicBezTo>
                  <a:pt x="4021654" y="4424605"/>
                  <a:pt x="3697795" y="4389970"/>
                  <a:pt x="3373045" y="4356948"/>
                </a:cubicBezTo>
                <a:cubicBezTo>
                  <a:pt x="3035412" y="4322686"/>
                  <a:pt x="2698456" y="4283047"/>
                  <a:pt x="2362173" y="4238021"/>
                </a:cubicBezTo>
                <a:cubicBezTo>
                  <a:pt x="1984692" y="4187868"/>
                  <a:pt x="1608364" y="4130142"/>
                  <a:pt x="1233177" y="4064845"/>
                </a:cubicBezTo>
                <a:cubicBezTo>
                  <a:pt x="842181" y="3996132"/>
                  <a:pt x="453758" y="3917644"/>
                  <a:pt x="68500" y="3825138"/>
                </a:cubicBezTo>
                <a:lnTo>
                  <a:pt x="0" y="3807783"/>
                </a:lnTo>
                <a:lnTo>
                  <a:pt x="0" y="3751294"/>
                </a:lnTo>
                <a:lnTo>
                  <a:pt x="72441" y="3770071"/>
                </a:lnTo>
                <a:cubicBezTo>
                  <a:pt x="247961" y="3812249"/>
                  <a:pt x="424164" y="3851509"/>
                  <a:pt x="600716" y="3888441"/>
                </a:cubicBezTo>
                <a:cubicBezTo>
                  <a:pt x="988279" y="3969255"/>
                  <a:pt x="1378133" y="4038153"/>
                  <a:pt x="1769512" y="4098609"/>
                </a:cubicBezTo>
                <a:cubicBezTo>
                  <a:pt x="2052426" y="4142185"/>
                  <a:pt x="2335725" y="4182282"/>
                  <a:pt x="2613554" y="4215551"/>
                </a:cubicBezTo>
                <a:cubicBezTo>
                  <a:pt x="2605544" y="4218158"/>
                  <a:pt x="2594611" y="4208102"/>
                  <a:pt x="2581134" y="4205620"/>
                </a:cubicBezTo>
                <a:cubicBezTo>
                  <a:pt x="2087178" y="4113668"/>
                  <a:pt x="1597684" y="4002775"/>
                  <a:pt x="1112635" y="3872923"/>
                </a:cubicBezTo>
                <a:cubicBezTo>
                  <a:pt x="880453" y="3810852"/>
                  <a:pt x="649713" y="3744374"/>
                  <a:pt x="420412" y="3673490"/>
                </a:cubicBezTo>
                <a:lnTo>
                  <a:pt x="0" y="3534573"/>
                </a:lnTo>
                <a:close/>
              </a:path>
            </a:pathLst>
          </a:custGeom>
        </p:spPr>
      </p:pic>
      <p:sp>
        <p:nvSpPr>
          <p:cNvPr id="19" name="sketch line">
            <a:extLst>
              <a:ext uri="{FF2B5EF4-FFF2-40B4-BE49-F238E27FC236}">
                <a16:creationId xmlns:a16="http://schemas.microsoft.com/office/drawing/2014/main" id="{3540989C-C7B8-473B-BF87-6F2DA6A900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661305" y="5468206"/>
            <a:ext cx="1371600" cy="18288"/>
          </a:xfrm>
          <a:custGeom>
            <a:avLst/>
            <a:gdLst>
              <a:gd name="connsiteX0" fmla="*/ 0 w 1371600"/>
              <a:gd name="connsiteY0" fmla="*/ 0 h 18288"/>
              <a:gd name="connsiteX1" fmla="*/ 685800 w 1371600"/>
              <a:gd name="connsiteY1" fmla="*/ 0 h 18288"/>
              <a:gd name="connsiteX2" fmla="*/ 1371600 w 1371600"/>
              <a:gd name="connsiteY2" fmla="*/ 0 h 18288"/>
              <a:gd name="connsiteX3" fmla="*/ 1371600 w 1371600"/>
              <a:gd name="connsiteY3" fmla="*/ 18288 h 18288"/>
              <a:gd name="connsiteX4" fmla="*/ 713232 w 1371600"/>
              <a:gd name="connsiteY4" fmla="*/ 18288 h 18288"/>
              <a:gd name="connsiteX5" fmla="*/ 0 w 1371600"/>
              <a:gd name="connsiteY5" fmla="*/ 18288 h 18288"/>
              <a:gd name="connsiteX6" fmla="*/ 0 w 1371600"/>
              <a:gd name="connsiteY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600" h="18288" fill="none" extrusionOk="0">
                <a:moveTo>
                  <a:pt x="0" y="0"/>
                </a:moveTo>
                <a:cubicBezTo>
                  <a:pt x="247303" y="31625"/>
                  <a:pt x="422310" y="-25629"/>
                  <a:pt x="685800" y="0"/>
                </a:cubicBezTo>
                <a:cubicBezTo>
                  <a:pt x="949290" y="25629"/>
                  <a:pt x="1192357" y="6696"/>
                  <a:pt x="1371600" y="0"/>
                </a:cubicBezTo>
                <a:cubicBezTo>
                  <a:pt x="1371355" y="6649"/>
                  <a:pt x="1371915" y="11310"/>
                  <a:pt x="1371600" y="18288"/>
                </a:cubicBezTo>
                <a:cubicBezTo>
                  <a:pt x="1107995" y="26464"/>
                  <a:pt x="1033361" y="32942"/>
                  <a:pt x="713232" y="18288"/>
                </a:cubicBezTo>
                <a:cubicBezTo>
                  <a:pt x="393103" y="3634"/>
                  <a:pt x="289343" y="43221"/>
                  <a:pt x="0" y="18288"/>
                </a:cubicBezTo>
                <a:cubicBezTo>
                  <a:pt x="-459" y="11562"/>
                  <a:pt x="-31" y="5093"/>
                  <a:pt x="0" y="0"/>
                </a:cubicBezTo>
                <a:close/>
              </a:path>
              <a:path w="1371600" h="18288" stroke="0" extrusionOk="0">
                <a:moveTo>
                  <a:pt x="0" y="0"/>
                </a:moveTo>
                <a:cubicBezTo>
                  <a:pt x="170249" y="-24099"/>
                  <a:pt x="504634" y="14338"/>
                  <a:pt x="644652" y="0"/>
                </a:cubicBezTo>
                <a:cubicBezTo>
                  <a:pt x="784670" y="-14338"/>
                  <a:pt x="1087773" y="8679"/>
                  <a:pt x="1371600" y="0"/>
                </a:cubicBezTo>
                <a:cubicBezTo>
                  <a:pt x="1372456" y="3662"/>
                  <a:pt x="1371030" y="13946"/>
                  <a:pt x="1371600" y="18288"/>
                </a:cubicBezTo>
                <a:cubicBezTo>
                  <a:pt x="1176823" y="-1409"/>
                  <a:pt x="900830" y="9989"/>
                  <a:pt x="713232" y="18288"/>
                </a:cubicBezTo>
                <a:cubicBezTo>
                  <a:pt x="525634" y="26587"/>
                  <a:pt x="282837" y="5724"/>
                  <a:pt x="0" y="18288"/>
                </a:cubicBezTo>
                <a:cubicBezTo>
                  <a:pt x="367" y="13143"/>
                  <a:pt x="-823" y="5844"/>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615697673">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73770DE0-2570-4BE8-88C2-7B6DDA923CEC}"/>
              </a:ext>
            </a:extLst>
          </p:cNvPr>
          <p:cNvSpPr txBox="1"/>
          <p:nvPr/>
        </p:nvSpPr>
        <p:spPr>
          <a:xfrm>
            <a:off x="4654294" y="4777739"/>
            <a:ext cx="6897626" cy="1399223"/>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sz="2200" dirty="0"/>
              <a:t>Sign up user account</a:t>
            </a:r>
            <a:br>
              <a:rPr lang="en-US" sz="2200" dirty="0"/>
            </a:br>
            <a:r>
              <a:rPr lang="en-US" sz="2200" dirty="0">
                <a:hlinkClick r:id="rId3"/>
              </a:rPr>
              <a:t>https://id.thethingsnetwork.org/oidc/interaction/AwFHU9WCxQvSAtWUCWnQy</a:t>
            </a:r>
            <a:endParaRPr lang="en-US" sz="2200" dirty="0"/>
          </a:p>
          <a:p>
            <a:pPr indent="-228600">
              <a:lnSpc>
                <a:spcPct val="90000"/>
              </a:lnSpc>
              <a:spcAft>
                <a:spcPts val="600"/>
              </a:spcAft>
              <a:buFont typeface="Arial" panose="020B0604020202020204" pitchFamily="34" charset="0"/>
              <a:buChar char="•"/>
            </a:pPr>
            <a:endParaRPr lang="en-US" sz="2200" dirty="0"/>
          </a:p>
        </p:txBody>
      </p:sp>
    </p:spTree>
    <p:extLst>
      <p:ext uri="{BB962C8B-B14F-4D97-AF65-F5344CB8AC3E}">
        <p14:creationId xmlns:p14="http://schemas.microsoft.com/office/powerpoint/2010/main" val="218413132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928</TotalTime>
  <Words>1474</Words>
  <Application>Microsoft Office PowerPoint</Application>
  <PresentationFormat>Widescreen</PresentationFormat>
  <Paragraphs>177</Paragraphs>
  <Slides>53</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53</vt:i4>
      </vt:variant>
    </vt:vector>
  </HeadingPairs>
  <TitlesOfParts>
    <vt:vector size="64" baseType="lpstr">
      <vt:lpstr>Meiryo</vt:lpstr>
      <vt:lpstr>arial</vt:lpstr>
      <vt:lpstr>arial</vt:lpstr>
      <vt:lpstr>Calibri</vt:lpstr>
      <vt:lpstr>Calibri (Body)</vt:lpstr>
      <vt:lpstr>Calibri Light</vt:lpstr>
      <vt:lpstr>Consolas</vt:lpstr>
      <vt:lpstr>Roboto Slab</vt:lpstr>
      <vt:lpstr>Söhne</vt:lpstr>
      <vt:lpstr>Wingdings</vt:lpstr>
      <vt:lpstr>Office Theme</vt:lpstr>
      <vt:lpstr>LoRa Training</vt:lpstr>
      <vt:lpstr>WHAT IS LORA?</vt:lpstr>
      <vt:lpstr>LoRaWan Frequency Plans</vt:lpstr>
      <vt:lpstr>Key features of LoRa include:</vt:lpstr>
      <vt:lpstr>LoRaWAN</vt:lpstr>
      <vt:lpstr>PowerPoint Presentation</vt:lpstr>
      <vt:lpstr>PowerPoint Presentation</vt:lpstr>
      <vt:lpstr>STEPS TO SUCESSFUL LORAWAN</vt:lpstr>
      <vt:lpstr>PowerPoint Presentation</vt:lpstr>
      <vt:lpstr>PowerPoint Presentation</vt:lpstr>
      <vt:lpstr>Gateway registration</vt:lpstr>
      <vt:lpstr>PowerPoint Presentation</vt:lpstr>
      <vt:lpstr>Gateway configuration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CREATING APPLICATION</vt:lpstr>
      <vt:lpstr>PowerPoint Presentation</vt:lpstr>
      <vt:lpstr>Adding End Device</vt:lpstr>
      <vt:lpstr>PowerPoint Presentation</vt:lpstr>
      <vt:lpstr>PowerPoint Presentation</vt:lpstr>
      <vt:lpstr>How to get Data from TTN Network</vt:lpstr>
      <vt:lpstr>MQTT</vt:lpstr>
      <vt:lpstr>Setup Node-RED</vt:lpstr>
      <vt:lpstr>Install packages on node-red</vt:lpstr>
      <vt:lpstr>Node-red Flow diagram</vt:lpstr>
      <vt:lpstr>Getting Data From Database</vt:lpstr>
      <vt:lpstr>Code for node-red</vt:lpstr>
      <vt:lpstr>AWS EC2 instance and RDS Database</vt:lpstr>
      <vt:lpstr>Creating instance for node-red</vt:lpstr>
      <vt:lpstr>PowerPoint Presentation</vt:lpstr>
      <vt:lpstr>PowerPoint Presentation</vt:lpstr>
      <vt:lpstr>Configuring Database</vt:lpstr>
      <vt:lpstr>Access instance</vt:lpstr>
      <vt:lpstr>SSH Ubuntu Server</vt:lpstr>
      <vt:lpstr>Successful connected to AWS instance using SSH</vt:lpstr>
      <vt:lpstr>Using PowerShell</vt:lpstr>
      <vt:lpstr>RDS database</vt:lpstr>
      <vt:lpstr>Database configuration</vt:lpstr>
      <vt:lpstr>Security groups</vt:lpstr>
      <vt:lpstr>Viewing Data and creating Tables</vt:lpstr>
      <vt:lpstr>Creating Tables for Database</vt:lpstr>
      <vt:lpstr>Getting data from RDB on AWS</vt:lpstr>
      <vt:lpstr>Decoding Data</vt:lpstr>
      <vt:lpstr>Example code for sending data to TTN from Lora32 TTGO</vt:lpstr>
      <vt:lpstr>CONT…</vt:lpstr>
      <vt:lpstr>CONT…</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 Sibuyi</dc:creator>
  <cp:lastModifiedBy>C Sibuyi</cp:lastModifiedBy>
  <cp:revision>8</cp:revision>
  <dcterms:created xsi:type="dcterms:W3CDTF">2024-02-20T06:23:24Z</dcterms:created>
  <dcterms:modified xsi:type="dcterms:W3CDTF">2024-03-01T08:15:02Z</dcterms:modified>
</cp:coreProperties>
</file>